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72" r:id="rId4"/>
    <p:sldId id="258" r:id="rId5"/>
    <p:sldId id="268" r:id="rId6"/>
    <p:sldId id="270" r:id="rId7"/>
    <p:sldId id="265" r:id="rId8"/>
    <p:sldId id="275" r:id="rId9"/>
    <p:sldId id="259" r:id="rId10"/>
    <p:sldId id="261" r:id="rId11"/>
    <p:sldId id="262" r:id="rId12"/>
    <p:sldId id="277" r:id="rId13"/>
    <p:sldId id="278" r:id="rId14"/>
    <p:sldId id="279" r:id="rId15"/>
    <p:sldId id="282" r:id="rId16"/>
    <p:sldId id="281" r:id="rId17"/>
    <p:sldId id="280" r:id="rId18"/>
    <p:sldId id="283" r:id="rId19"/>
    <p:sldId id="263" r:id="rId20"/>
    <p:sldId id="264" r:id="rId21"/>
    <p:sldId id="271" r:id="rId22"/>
    <p:sldId id="267" r:id="rId23"/>
    <p:sldId id="266"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3BA428-26AF-FCBF-96CB-DCF0ED11B5E4}" name="Allison Merritt" initials="AM" userId="S::aMerritt@kendrickfoundation.org::4486ed9b-f07d-4a08-998b-0ba1084a78f0" providerId="AD"/>
  <p188:author id="{0A08EFB7-36AB-34D4-98E2-6867DA849BC5}" name="Keylee Wright" initials="KW" userId="S::kwright@kendrickfoundation.org::2a2d3452-ce5a-4012-aae6-8e73174712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0AC"/>
    <a:srgbClr val="0F2A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82789" autoAdjust="0"/>
  </p:normalViewPr>
  <p:slideViewPr>
    <p:cSldViewPr snapToGrid="0">
      <p:cViewPr>
        <p:scale>
          <a:sx n="110" d="100"/>
          <a:sy n="110" d="100"/>
        </p:scale>
        <p:origin x="684" y="-31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1E9ECE-849F-4490-B967-4D18C0E2EE3B}" type="datetimeFigureOut">
              <a:rPr lang="en-US" smtClean="0"/>
              <a:t>1/15/2026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C5F5548-94AD-4E33-8DA0-5272B9286899}" type="slidenum">
              <a:rPr lang="en-US" smtClean="0"/>
              <a:t>‹#›</a:t>
            </a:fld>
            <a:endParaRPr lang="en-US" dirty="0"/>
          </a:p>
        </p:txBody>
      </p:sp>
    </p:spTree>
    <p:extLst>
      <p:ext uri="{BB962C8B-B14F-4D97-AF65-F5344CB8AC3E}">
        <p14:creationId xmlns:p14="http://schemas.microsoft.com/office/powerpoint/2010/main" val="16739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1</a:t>
            </a:fld>
            <a:endParaRPr lang="en-US" dirty="0"/>
          </a:p>
        </p:txBody>
      </p:sp>
    </p:spTree>
    <p:extLst>
      <p:ext uri="{BB962C8B-B14F-4D97-AF65-F5344CB8AC3E}">
        <p14:creationId xmlns:p14="http://schemas.microsoft.com/office/powerpoint/2010/main" val="1324443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37E0E-B5C1-6CAD-D1B5-CA66B1A14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AE969-BD56-505F-1F4A-302861646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CC6BF-19B0-9C5A-0C26-A25367B4A4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BDE85A-009F-61A7-04C4-6611C8B83B37}"/>
              </a:ext>
            </a:extLst>
          </p:cNvPr>
          <p:cNvSpPr>
            <a:spLocks noGrp="1"/>
          </p:cNvSpPr>
          <p:nvPr>
            <p:ph type="sldNum" sz="quarter" idx="5"/>
          </p:nvPr>
        </p:nvSpPr>
        <p:spPr/>
        <p:txBody>
          <a:bodyPr/>
          <a:lstStyle/>
          <a:p>
            <a:fld id="{FC5F5548-94AD-4E33-8DA0-5272B9286899}" type="slidenum">
              <a:rPr lang="en-US" smtClean="0"/>
              <a:t>12</a:t>
            </a:fld>
            <a:endParaRPr lang="en-US" dirty="0"/>
          </a:p>
        </p:txBody>
      </p:sp>
    </p:spTree>
    <p:extLst>
      <p:ext uri="{BB962C8B-B14F-4D97-AF65-F5344CB8AC3E}">
        <p14:creationId xmlns:p14="http://schemas.microsoft.com/office/powerpoint/2010/main" val="3504696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42916-72AA-DDB9-473B-B67A62633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D81BE-753D-0C20-D4A0-81D8F86B1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09C57-3817-935C-0DD6-0A04D422CD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D53A1F-F209-B92F-78C6-4B316F5C5C66}"/>
              </a:ext>
            </a:extLst>
          </p:cNvPr>
          <p:cNvSpPr>
            <a:spLocks noGrp="1"/>
          </p:cNvSpPr>
          <p:nvPr>
            <p:ph type="sldNum" sz="quarter" idx="5"/>
          </p:nvPr>
        </p:nvSpPr>
        <p:spPr/>
        <p:txBody>
          <a:bodyPr/>
          <a:lstStyle/>
          <a:p>
            <a:fld id="{FC5F5548-94AD-4E33-8DA0-5272B9286899}" type="slidenum">
              <a:rPr lang="en-US" smtClean="0"/>
              <a:t>13</a:t>
            </a:fld>
            <a:endParaRPr lang="en-US" dirty="0"/>
          </a:p>
        </p:txBody>
      </p:sp>
    </p:spTree>
    <p:extLst>
      <p:ext uri="{BB962C8B-B14F-4D97-AF65-F5344CB8AC3E}">
        <p14:creationId xmlns:p14="http://schemas.microsoft.com/office/powerpoint/2010/main" val="348625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10933-77EE-AF99-5413-F48022AC7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648D5-3AB8-2C1C-95E3-1F5870FE5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9632E-6538-CAD2-263A-DC600E07EB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0FD41C-7387-69D6-2942-17E1A026DDE1}"/>
              </a:ext>
            </a:extLst>
          </p:cNvPr>
          <p:cNvSpPr>
            <a:spLocks noGrp="1"/>
          </p:cNvSpPr>
          <p:nvPr>
            <p:ph type="sldNum" sz="quarter" idx="5"/>
          </p:nvPr>
        </p:nvSpPr>
        <p:spPr/>
        <p:txBody>
          <a:bodyPr/>
          <a:lstStyle/>
          <a:p>
            <a:fld id="{FC5F5548-94AD-4E33-8DA0-5272B9286899}" type="slidenum">
              <a:rPr lang="en-US" smtClean="0"/>
              <a:t>14</a:t>
            </a:fld>
            <a:endParaRPr lang="en-US" dirty="0"/>
          </a:p>
        </p:txBody>
      </p:sp>
    </p:spTree>
    <p:extLst>
      <p:ext uri="{BB962C8B-B14F-4D97-AF65-F5344CB8AC3E}">
        <p14:creationId xmlns:p14="http://schemas.microsoft.com/office/powerpoint/2010/main" val="154657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74887-4D31-8035-268C-4744FDAC7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C7CE9-91F8-8135-06C8-12E9F4151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D19AF-4DE2-6EE1-1B72-C332CC244F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1379D9-B6C6-C79D-7EE4-64430B52F258}"/>
              </a:ext>
            </a:extLst>
          </p:cNvPr>
          <p:cNvSpPr>
            <a:spLocks noGrp="1"/>
          </p:cNvSpPr>
          <p:nvPr>
            <p:ph type="sldNum" sz="quarter" idx="5"/>
          </p:nvPr>
        </p:nvSpPr>
        <p:spPr/>
        <p:txBody>
          <a:bodyPr/>
          <a:lstStyle/>
          <a:p>
            <a:fld id="{FC5F5548-94AD-4E33-8DA0-5272B9286899}" type="slidenum">
              <a:rPr lang="en-US" smtClean="0"/>
              <a:t>15</a:t>
            </a:fld>
            <a:endParaRPr lang="en-US" dirty="0"/>
          </a:p>
        </p:txBody>
      </p:sp>
    </p:spTree>
    <p:extLst>
      <p:ext uri="{BB962C8B-B14F-4D97-AF65-F5344CB8AC3E}">
        <p14:creationId xmlns:p14="http://schemas.microsoft.com/office/powerpoint/2010/main" val="2969986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16</a:t>
            </a:fld>
            <a:endParaRPr lang="en-US" dirty="0"/>
          </a:p>
        </p:txBody>
      </p:sp>
    </p:spTree>
    <p:extLst>
      <p:ext uri="{BB962C8B-B14F-4D97-AF65-F5344CB8AC3E}">
        <p14:creationId xmlns:p14="http://schemas.microsoft.com/office/powerpoint/2010/main" val="419268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17</a:t>
            </a:fld>
            <a:endParaRPr lang="en-US" dirty="0"/>
          </a:p>
        </p:txBody>
      </p:sp>
    </p:spTree>
    <p:extLst>
      <p:ext uri="{BB962C8B-B14F-4D97-AF65-F5344CB8AC3E}">
        <p14:creationId xmlns:p14="http://schemas.microsoft.com/office/powerpoint/2010/main" val="222608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51D3B-BFB8-719A-1F46-E027E6981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FD637-6C9C-C64E-572C-D9C44637F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08E4C-5F94-D4C5-D649-998823AD5D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E40115-E6CC-2A64-28A1-CF902A212F3E}"/>
              </a:ext>
            </a:extLst>
          </p:cNvPr>
          <p:cNvSpPr>
            <a:spLocks noGrp="1"/>
          </p:cNvSpPr>
          <p:nvPr>
            <p:ph type="sldNum" sz="quarter" idx="5"/>
          </p:nvPr>
        </p:nvSpPr>
        <p:spPr/>
        <p:txBody>
          <a:bodyPr/>
          <a:lstStyle/>
          <a:p>
            <a:fld id="{FC5F5548-94AD-4E33-8DA0-5272B9286899}" type="slidenum">
              <a:rPr lang="en-US" smtClean="0"/>
              <a:t>18</a:t>
            </a:fld>
            <a:endParaRPr lang="en-US" dirty="0"/>
          </a:p>
        </p:txBody>
      </p:sp>
    </p:spTree>
    <p:extLst>
      <p:ext uri="{BB962C8B-B14F-4D97-AF65-F5344CB8AC3E}">
        <p14:creationId xmlns:p14="http://schemas.microsoft.com/office/powerpoint/2010/main" val="334883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19</a:t>
            </a:fld>
            <a:endParaRPr lang="en-US" dirty="0"/>
          </a:p>
        </p:txBody>
      </p:sp>
    </p:spTree>
    <p:extLst>
      <p:ext uri="{BB962C8B-B14F-4D97-AF65-F5344CB8AC3E}">
        <p14:creationId xmlns:p14="http://schemas.microsoft.com/office/powerpoint/2010/main" val="1384915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20</a:t>
            </a:fld>
            <a:endParaRPr lang="en-US" dirty="0"/>
          </a:p>
        </p:txBody>
      </p:sp>
    </p:spTree>
    <p:extLst>
      <p:ext uri="{BB962C8B-B14F-4D97-AF65-F5344CB8AC3E}">
        <p14:creationId xmlns:p14="http://schemas.microsoft.com/office/powerpoint/2010/main" val="3793674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21</a:t>
            </a:fld>
            <a:endParaRPr lang="en-US" dirty="0"/>
          </a:p>
        </p:txBody>
      </p:sp>
    </p:spTree>
    <p:extLst>
      <p:ext uri="{BB962C8B-B14F-4D97-AF65-F5344CB8AC3E}">
        <p14:creationId xmlns:p14="http://schemas.microsoft.com/office/powerpoint/2010/main" val="372226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2</a:t>
            </a:fld>
            <a:endParaRPr lang="en-US" dirty="0"/>
          </a:p>
        </p:txBody>
      </p:sp>
    </p:spTree>
    <p:extLst>
      <p:ext uri="{BB962C8B-B14F-4D97-AF65-F5344CB8AC3E}">
        <p14:creationId xmlns:p14="http://schemas.microsoft.com/office/powerpoint/2010/main" val="351549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23</a:t>
            </a:fld>
            <a:endParaRPr lang="en-US" dirty="0"/>
          </a:p>
        </p:txBody>
      </p:sp>
    </p:spTree>
    <p:extLst>
      <p:ext uri="{BB962C8B-B14F-4D97-AF65-F5344CB8AC3E}">
        <p14:creationId xmlns:p14="http://schemas.microsoft.com/office/powerpoint/2010/main" val="227289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3</a:t>
            </a:fld>
            <a:endParaRPr lang="en-US" dirty="0"/>
          </a:p>
        </p:txBody>
      </p:sp>
    </p:spTree>
    <p:extLst>
      <p:ext uri="{BB962C8B-B14F-4D97-AF65-F5344CB8AC3E}">
        <p14:creationId xmlns:p14="http://schemas.microsoft.com/office/powerpoint/2010/main" val="242853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4</a:t>
            </a:fld>
            <a:endParaRPr lang="en-US" dirty="0"/>
          </a:p>
        </p:txBody>
      </p:sp>
    </p:spTree>
    <p:extLst>
      <p:ext uri="{BB962C8B-B14F-4D97-AF65-F5344CB8AC3E}">
        <p14:creationId xmlns:p14="http://schemas.microsoft.com/office/powerpoint/2010/main" val="245243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5</a:t>
            </a:fld>
            <a:endParaRPr lang="en-US" dirty="0"/>
          </a:p>
        </p:txBody>
      </p:sp>
    </p:spTree>
    <p:extLst>
      <p:ext uri="{BB962C8B-B14F-4D97-AF65-F5344CB8AC3E}">
        <p14:creationId xmlns:p14="http://schemas.microsoft.com/office/powerpoint/2010/main" val="341883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6</a:t>
            </a:fld>
            <a:endParaRPr lang="en-US" dirty="0"/>
          </a:p>
        </p:txBody>
      </p:sp>
    </p:spTree>
    <p:extLst>
      <p:ext uri="{BB962C8B-B14F-4D97-AF65-F5344CB8AC3E}">
        <p14:creationId xmlns:p14="http://schemas.microsoft.com/office/powerpoint/2010/main" val="29699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8</a:t>
            </a:fld>
            <a:endParaRPr lang="en-US" dirty="0"/>
          </a:p>
        </p:txBody>
      </p:sp>
    </p:spTree>
    <p:extLst>
      <p:ext uri="{BB962C8B-B14F-4D97-AF65-F5344CB8AC3E}">
        <p14:creationId xmlns:p14="http://schemas.microsoft.com/office/powerpoint/2010/main" val="223134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10</a:t>
            </a:fld>
            <a:endParaRPr lang="en-US" dirty="0"/>
          </a:p>
        </p:txBody>
      </p:sp>
    </p:spTree>
    <p:extLst>
      <p:ext uri="{BB962C8B-B14F-4D97-AF65-F5344CB8AC3E}">
        <p14:creationId xmlns:p14="http://schemas.microsoft.com/office/powerpoint/2010/main" val="420535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F5548-94AD-4E33-8DA0-5272B9286899}" type="slidenum">
              <a:rPr lang="en-US" smtClean="0"/>
              <a:t>11</a:t>
            </a:fld>
            <a:endParaRPr lang="en-US" dirty="0"/>
          </a:p>
        </p:txBody>
      </p:sp>
    </p:spTree>
    <p:extLst>
      <p:ext uri="{BB962C8B-B14F-4D97-AF65-F5344CB8AC3E}">
        <p14:creationId xmlns:p14="http://schemas.microsoft.com/office/powerpoint/2010/main" val="53940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6C0AC"/>
        </a:solidFill>
        <a:effectLst/>
      </p:bgPr>
    </p:bg>
    <p:spTree>
      <p:nvGrpSpPr>
        <p:cNvPr id="1" name=""/>
        <p:cNvGrpSpPr/>
        <p:nvPr/>
      </p:nvGrpSpPr>
      <p:grpSpPr>
        <a:xfrm>
          <a:off x="0" y="0"/>
          <a:ext cx="0" cy="0"/>
          <a:chOff x="0" y="0"/>
          <a:chExt cx="0" cy="0"/>
        </a:xfrm>
      </p:grpSpPr>
      <p:sp>
        <p:nvSpPr>
          <p:cNvPr id="9" name="Rectangle 8"/>
          <p:cNvSpPr/>
          <p:nvPr userDrawn="1"/>
        </p:nvSpPr>
        <p:spPr>
          <a:xfrm>
            <a:off x="0" y="-25744"/>
            <a:ext cx="12192000" cy="6858000"/>
          </a:xfrm>
          <a:prstGeom prst="rect">
            <a:avLst/>
          </a:prstGeom>
          <a:gradFill>
            <a:gsLst>
              <a:gs pos="23000">
                <a:srgbClr val="0F2A58"/>
              </a:gs>
              <a:gs pos="49000">
                <a:srgbClr val="A6C0AC"/>
              </a:gs>
              <a:gs pos="83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384563" y="725608"/>
            <a:ext cx="8825658" cy="2677648"/>
          </a:xfrm>
        </p:spPr>
        <p:txBody>
          <a:bodyPr anchor="b"/>
          <a:lstStyle>
            <a:lvl1pPr>
              <a:defRPr sz="5400">
                <a:latin typeface="Congenial Light" panose="02000503040000020004" pitchFamily="2" charset="0"/>
              </a:defRPr>
            </a:lvl1pPr>
          </a:lstStyle>
          <a:p>
            <a:r>
              <a:rPr lang="en-US" dirty="0"/>
              <a:t>Click to edit Master title style</a:t>
            </a:r>
          </a:p>
        </p:txBody>
      </p:sp>
      <p:sp>
        <p:nvSpPr>
          <p:cNvPr id="3" name="Subtitle 2"/>
          <p:cNvSpPr>
            <a:spLocks noGrp="1"/>
          </p:cNvSpPr>
          <p:nvPr>
            <p:ph type="subTitle" idx="1"/>
          </p:nvPr>
        </p:nvSpPr>
        <p:spPr bwMode="gray">
          <a:xfrm>
            <a:off x="1384563" y="3380232"/>
            <a:ext cx="8825658" cy="861420"/>
          </a:xfrm>
        </p:spPr>
        <p:txBody>
          <a:bodyPr anchor="t"/>
          <a:lstStyle>
            <a:lvl1pPr marL="0" indent="0" algn="l">
              <a:buNone/>
              <a:defRPr cap="all">
                <a:solidFill>
                  <a:schemeClr val="tx1"/>
                </a:solidFill>
                <a:latin typeface="Congenial Light" panose="0200050304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6" name="Picture 5" descr="A logo with blue and white text&#10;&#10;Description automatically generated">
            <a:extLst>
              <a:ext uri="{FF2B5EF4-FFF2-40B4-BE49-F238E27FC236}">
                <a16:creationId xmlns:a16="http://schemas.microsoft.com/office/drawing/2014/main" id="{39889C06-AE27-2610-66BC-0DB735ADB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3944" y="4060244"/>
            <a:ext cx="3944112" cy="2562720"/>
          </a:xfrm>
          <a:prstGeom prst="rect">
            <a:avLst/>
          </a:prstGeom>
        </p:spPr>
      </p:pic>
      <p:sp>
        <p:nvSpPr>
          <p:cNvPr id="5" name="Footer Placeholder 4"/>
          <p:cNvSpPr>
            <a:spLocks noGrp="1"/>
          </p:cNvSpPr>
          <p:nvPr>
            <p:ph type="ftr" sz="quarter" idx="11"/>
          </p:nvPr>
        </p:nvSpPr>
        <p:spPr bwMode="gray">
          <a:xfrm>
            <a:off x="203200" y="6370768"/>
            <a:ext cx="11785600" cy="504391"/>
          </a:xfrm>
          <a:prstGeom prst="rect">
            <a:avLst/>
          </a:prstGeom>
        </p:spPr>
        <p:txBody>
          <a:bodyPr/>
          <a:lstStyle>
            <a:lvl1pPr algn="ctr">
              <a:defRPr sz="900" b="0" i="0">
                <a:solidFill>
                  <a:schemeClr val="bg1">
                    <a:alpha val="60000"/>
                  </a:schemeClr>
                </a:solidFill>
              </a:defRPr>
            </a:lvl1pPr>
          </a:lstStyle>
          <a:p>
            <a:r>
              <a:rPr lang="en-US" dirty="0">
                <a:solidFill>
                  <a:srgbClr val="000000"/>
                </a:solidFill>
              </a:rPr>
              <a:t> Vision: The Morgan County Mental Health Task Force envisions a community where all individuals are supported and equipped to achieve mental health wellbeing. </a:t>
            </a:r>
          </a:p>
          <a:p>
            <a:r>
              <a:rPr lang="en-US" sz="800" dirty="0">
                <a:solidFill>
                  <a:srgbClr val="000000"/>
                </a:solidFill>
              </a:rPr>
              <a:t>Mission: The mission of the Morgan County Mental Health Task Force is to enable residents, service providers, and stakeholders to collaboratively assess and address the mental health needs of the community. </a:t>
            </a:r>
            <a:endParaRPr lang="en-US" sz="800" dirty="0"/>
          </a:p>
          <a:p>
            <a:endParaRPr lang="en-US" dirty="0"/>
          </a:p>
        </p:txBody>
      </p:sp>
    </p:spTree>
    <p:extLst>
      <p:ext uri="{BB962C8B-B14F-4D97-AF65-F5344CB8AC3E}">
        <p14:creationId xmlns:p14="http://schemas.microsoft.com/office/powerpoint/2010/main" val="349224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3" name="Rectangle 12"/>
            <p:cNvSpPr/>
            <p:nvPr/>
          </p:nvSpPr>
          <p:spPr>
            <a:xfrm>
              <a:off x="0" y="0"/>
              <a:ext cx="12192000" cy="6858000"/>
            </a:xfrm>
            <a:prstGeom prst="rect">
              <a:avLst/>
            </a:prstGeom>
            <a:gradFill>
              <a:gsLst>
                <a:gs pos="62000">
                  <a:srgbClr val="0F2A58"/>
                </a:gs>
                <a:gs pos="85000">
                  <a:srgbClr val="A6C0AC"/>
                </a:gs>
                <a:gs pos="100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4739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a:gradFill>
            <a:gsLst>
              <a:gs pos="15000">
                <a:srgbClr val="0F2A58"/>
              </a:gs>
              <a:gs pos="47000">
                <a:srgbClr val="A6C0AC"/>
              </a:gs>
              <a:gs pos="100000">
                <a:schemeClr val="bg1"/>
              </a:gs>
              <a:gs pos="100000">
                <a:schemeClr val="bg1"/>
              </a:gs>
            </a:gsLst>
            <a:lin ang="5400000" scaled="1"/>
          </a:gradFill>
        </p:grpSpPr>
        <p:sp>
          <p:nvSpPr>
            <p:cNvPr id="11" name="Rectangle 10"/>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Oval 13"/>
            <p:cNvSpPr/>
            <p:nvPr/>
          </p:nvSpPr>
          <p:spPr>
            <a:xfrm>
              <a:off x="0" y="2667000"/>
              <a:ext cx="4191000" cy="4191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grp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262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gradFill>
              <a:gsLst>
                <a:gs pos="15000">
                  <a:srgbClr val="0F2A58"/>
                </a:gs>
                <a:gs pos="45000">
                  <a:srgbClr val="A6C0AC"/>
                </a:gs>
                <a:gs pos="100000">
                  <a:schemeClr val="bg1"/>
                </a:gs>
                <a:gs pos="62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fld id="{C2AE277F-A058-4EA2-B625-951F51DF1DDC}" type="datetimeFigureOut">
              <a:rPr lang="en-US" smtClean="0"/>
              <a:t>1/15/2026</a:t>
            </a:fld>
            <a:endParaRPr lang="en-US"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endParaRPr lang="en-US" dirty="0"/>
          </a:p>
        </p:txBody>
      </p:sp>
    </p:spTree>
    <p:extLst>
      <p:ext uri="{BB962C8B-B14F-4D97-AF65-F5344CB8AC3E}">
        <p14:creationId xmlns:p14="http://schemas.microsoft.com/office/powerpoint/2010/main" val="405511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a:gradFill>
            <a:gsLst>
              <a:gs pos="19000">
                <a:srgbClr val="0F2A58"/>
              </a:gs>
              <a:gs pos="54000">
                <a:srgbClr val="A6C0AC"/>
              </a:gs>
              <a:gs pos="78000">
                <a:schemeClr val="bg1"/>
              </a:gs>
              <a:gs pos="100000">
                <a:schemeClr val="bg1"/>
              </a:gs>
            </a:gsLst>
            <a:lin ang="5400000" scaled="1"/>
          </a:gradFill>
        </p:grpSpPr>
        <p:sp>
          <p:nvSpPr>
            <p:cNvPr id="11" name="Rectangle 10"/>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grp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grp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0127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087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0F2A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0F2A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0F2A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10653104" y="6391838"/>
            <a:ext cx="990599" cy="304799"/>
          </a:xfrm>
          <a:prstGeom prst="rect">
            <a:avLst/>
          </a:prstGeom>
        </p:spPr>
        <p:txBody>
          <a:bodyPr/>
          <a:lstStyle/>
          <a:p>
            <a:fld id="{C2AE277F-A058-4EA2-B625-951F51DF1DDC}" type="datetimeFigureOut">
              <a:rPr lang="en-US" smtClean="0"/>
              <a:t>1/15/2026</a:t>
            </a:fld>
            <a:endParaRPr lang="en-US" dirty="0"/>
          </a:p>
        </p:txBody>
      </p:sp>
      <p:sp>
        <p:nvSpPr>
          <p:cNvPr id="8" name="Footer Placeholder 7"/>
          <p:cNvSpPr>
            <a:spLocks noGrp="1"/>
          </p:cNvSpPr>
          <p:nvPr>
            <p:ph type="ftr" sz="quarter" idx="11"/>
          </p:nvPr>
        </p:nvSpPr>
        <p:spPr>
          <a:xfrm>
            <a:off x="561111" y="6391838"/>
            <a:ext cx="3644282" cy="304801"/>
          </a:xfrm>
          <a:prstGeom prst="rect">
            <a:avLst/>
          </a:prstGeom>
        </p:spPr>
        <p:txBody>
          <a:bodyPr/>
          <a:lstStyle/>
          <a:p>
            <a:endParaRPr lang="en-US" dirty="0"/>
          </a:p>
        </p:txBody>
      </p:sp>
    </p:spTree>
    <p:extLst>
      <p:ext uri="{BB962C8B-B14F-4D97-AF65-F5344CB8AC3E}">
        <p14:creationId xmlns:p14="http://schemas.microsoft.com/office/powerpoint/2010/main" val="4049221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060118" y="2468032"/>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181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dirty="0"/>
              <a:t>Click icon to add picture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a:xfrm>
            <a:off x="11204447" y="6028365"/>
            <a:ext cx="623935" cy="365125"/>
          </a:xfrm>
          <a:prstGeom prst="rect">
            <a:avLst/>
          </a:prstGeom>
        </p:spPr>
        <p:txBody>
          <a:bodyPr/>
          <a:lstStyle/>
          <a:p>
            <a:fld id="{2C1798A1-548B-2F4F-A949-0B360C421755}" type="slidenum">
              <a:rPr lang="en-US" smtClean="0"/>
              <a:t>‹#›</a:t>
            </a:fld>
            <a:endParaRPr lang="en-US" dirty="0"/>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a:t>Quote or Callout</a:t>
            </a:r>
          </a:p>
        </p:txBody>
      </p:sp>
    </p:spTree>
    <p:extLst>
      <p:ext uri="{BB962C8B-B14F-4D97-AF65-F5344CB8AC3E}">
        <p14:creationId xmlns:p14="http://schemas.microsoft.com/office/powerpoint/2010/main" val="1706976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a:xfrm>
            <a:off x="11204447" y="6028365"/>
            <a:ext cx="623935" cy="365125"/>
          </a:xfrm>
          <a:prstGeom prst="rect">
            <a:avLst/>
          </a:prstGeom>
        </p:spPr>
        <p:txBody>
          <a:bodyPr/>
          <a:lstStyle/>
          <a:p>
            <a:fld id="{2C1798A1-548B-2F4F-A949-0B360C421755}" type="slidenum">
              <a:rPr lang="en-US" smtClean="0"/>
              <a:t>‹#›</a:t>
            </a:fld>
            <a:endParaRPr lang="en-US" dirty="0"/>
          </a:p>
        </p:txBody>
      </p:sp>
    </p:spTree>
    <p:extLst>
      <p:ext uri="{BB962C8B-B14F-4D97-AF65-F5344CB8AC3E}">
        <p14:creationId xmlns:p14="http://schemas.microsoft.com/office/powerpoint/2010/main" val="1020853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a:xfrm>
            <a:off x="11204447" y="6028365"/>
            <a:ext cx="623935" cy="365125"/>
          </a:xfrm>
          <a:prstGeom prst="rect">
            <a:avLst/>
          </a:prstGeom>
        </p:spPr>
        <p:txBody>
          <a:bodyPr/>
          <a:lstStyle/>
          <a:p>
            <a:fld id="{2C1798A1-548B-2F4F-A949-0B360C421755}" type="slidenum">
              <a:rPr lang="en-US" smtClean="0"/>
              <a:t>‹#›</a:t>
            </a:fld>
            <a:endParaRPr lang="en-US" dirty="0"/>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414410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9441" y="131236"/>
            <a:ext cx="8761413" cy="706964"/>
          </a:xfrm>
        </p:spPr>
        <p:txBody>
          <a:bodyPr/>
          <a:lstStyle>
            <a:lvl1pPr>
              <a:defRPr>
                <a:latin typeface="Congenial Light" panose="020F0502020204030204" pitchFamily="2"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lvl1pPr>
              <a:defRPr>
                <a:latin typeface="Congenial Light" panose="02000503040000020004" pitchFamily="2" charset="0"/>
              </a:defRPr>
            </a:lvl1pPr>
            <a:lvl2pPr>
              <a:defRPr>
                <a:latin typeface="Congenial Light" panose="02000503040000020004" pitchFamily="2" charset="0"/>
              </a:defRPr>
            </a:lvl2pPr>
            <a:lvl3pPr>
              <a:defRPr>
                <a:latin typeface="Congenial Light" panose="02000503040000020004" pitchFamily="2" charset="0"/>
              </a:defRPr>
            </a:lvl3pPr>
            <a:lvl4pPr>
              <a:defRPr>
                <a:latin typeface="Congenial Light" panose="02000503040000020004" pitchFamily="2" charset="0"/>
              </a:defRPr>
            </a:lvl4pPr>
            <a:lvl5pPr>
              <a:defRPr>
                <a:latin typeface="Congenial Light" panose="02000503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4289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a:xfrm>
            <a:off x="11204447" y="6028365"/>
            <a:ext cx="623935" cy="365125"/>
          </a:xfrm>
          <a:prstGeom prst="rect">
            <a:avLst/>
          </a:prstGeom>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987112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 Row Photo">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5 row w/photo | Type insightful headline in sentence case | 1 line</a:t>
            </a:r>
          </a:p>
        </p:txBody>
      </p:sp>
      <p:sp>
        <p:nvSpPr>
          <p:cNvPr id="5" name="Slide Number Placeholder 4"/>
          <p:cNvSpPr>
            <a:spLocks noGrp="1"/>
          </p:cNvSpPr>
          <p:nvPr>
            <p:ph type="sldNum" sz="quarter" idx="12"/>
          </p:nvPr>
        </p:nvSpPr>
        <p:spPr>
          <a:xfrm>
            <a:off x="11264900" y="6486982"/>
            <a:ext cx="542472" cy="365125"/>
          </a:xfrm>
          <a:prstGeom prst="rect">
            <a:avLst/>
          </a:prstGeom>
        </p:spPr>
        <p:txBody>
          <a:bodyPr/>
          <a:lstStyle/>
          <a:p>
            <a:fld id="{3310D8EA-3107-4873-B9AB-DD7D3E79053A}" type="slidenum">
              <a:rPr lang="en-US" smtClean="0"/>
              <a:t>‹#›</a:t>
            </a:fld>
            <a:endParaRPr lang="en-US" dirty="0"/>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a:t>Use this space for one line subhead if needed | One line</a:t>
            </a:r>
          </a:p>
        </p:txBody>
      </p:sp>
      <p:sp>
        <p:nvSpPr>
          <p:cNvPr id="9" name="Graphic Content 1"/>
          <p:cNvSpPr>
            <a:spLocks noGrp="1"/>
          </p:cNvSpPr>
          <p:nvPr>
            <p:ph type="body" sz="quarter" idx="18" hasCustomPrompt="1"/>
          </p:nvPr>
        </p:nvSpPr>
        <p:spPr>
          <a:xfrm>
            <a:off x="495300" y="1861457"/>
            <a:ext cx="7429500" cy="732245"/>
          </a:xfrm>
          <a:solidFill>
            <a:srgbClr val="EAEAEA"/>
          </a:solidFill>
        </p:spPr>
        <p:txBody>
          <a:bodyPr lIns="91440" tIns="91440"/>
          <a:lstStyle>
            <a:lvl1pPr>
              <a:defRPr sz="1800">
                <a:solidFill>
                  <a:schemeClr val="tx1"/>
                </a:solidFill>
              </a:defRPr>
            </a:lvl1pPr>
            <a:lvl2pPr>
              <a:defRPr sz="1600">
                <a:solidFill>
                  <a:schemeClr val="tx1"/>
                </a:solidFill>
              </a:defRPr>
            </a:lvl2pPr>
          </a:lstStyle>
          <a:p>
            <a:pPr lvl="0"/>
            <a:r>
              <a:rPr lang="en-US"/>
              <a:t>Level 1 text is gray 18 pt, hit return then Tab to get to level 2 – 16 pt gray</a:t>
            </a:r>
          </a:p>
          <a:p>
            <a:pPr lvl="1"/>
            <a:r>
              <a:rPr lang="en-US"/>
              <a:t>Second level</a:t>
            </a:r>
          </a:p>
        </p:txBody>
      </p:sp>
      <p:sp>
        <p:nvSpPr>
          <p:cNvPr id="25" name="Graphic Content 2"/>
          <p:cNvSpPr>
            <a:spLocks noGrp="1"/>
          </p:cNvSpPr>
          <p:nvPr>
            <p:ph type="body" sz="quarter" idx="19" hasCustomPrompt="1"/>
          </p:nvPr>
        </p:nvSpPr>
        <p:spPr>
          <a:xfrm>
            <a:off x="495300" y="2696209"/>
            <a:ext cx="7429500" cy="732245"/>
          </a:xfrm>
          <a:solidFill>
            <a:srgbClr val="EAEAEA"/>
          </a:solidFill>
        </p:spPr>
        <p:txBody>
          <a:bodyPr lIns="91440" tIns="91440"/>
          <a:lstStyle>
            <a:lvl1pPr>
              <a:defRPr sz="1800">
                <a:solidFill>
                  <a:schemeClr val="tx1"/>
                </a:solidFill>
              </a:defRPr>
            </a:lvl1pPr>
            <a:lvl2pPr>
              <a:defRPr sz="1600">
                <a:solidFill>
                  <a:schemeClr val="tx1"/>
                </a:solidFill>
              </a:defRPr>
            </a:lvl2pPr>
          </a:lstStyle>
          <a:p>
            <a:pPr lvl="0"/>
            <a:r>
              <a:rPr lang="en-US"/>
              <a:t>Level 1 text is gray 18 pt, hit return then Tab to get to level 2 – 16 pt gray</a:t>
            </a:r>
          </a:p>
          <a:p>
            <a:pPr lvl="1"/>
            <a:r>
              <a:rPr lang="en-US"/>
              <a:t>Second level</a:t>
            </a:r>
          </a:p>
        </p:txBody>
      </p:sp>
      <p:sp>
        <p:nvSpPr>
          <p:cNvPr id="26" name="Graphic Content 3"/>
          <p:cNvSpPr>
            <a:spLocks noGrp="1"/>
          </p:cNvSpPr>
          <p:nvPr>
            <p:ph type="body" sz="quarter" idx="20" hasCustomPrompt="1"/>
          </p:nvPr>
        </p:nvSpPr>
        <p:spPr>
          <a:xfrm>
            <a:off x="495300" y="3530961"/>
            <a:ext cx="7429500" cy="732245"/>
          </a:xfrm>
          <a:solidFill>
            <a:srgbClr val="EAEAEA"/>
          </a:solidFill>
        </p:spPr>
        <p:txBody>
          <a:bodyPr lIns="91440" tIns="91440"/>
          <a:lstStyle>
            <a:lvl1pPr>
              <a:defRPr sz="1800">
                <a:solidFill>
                  <a:schemeClr val="tx1"/>
                </a:solidFill>
              </a:defRPr>
            </a:lvl1pPr>
            <a:lvl2pPr>
              <a:defRPr sz="1600">
                <a:solidFill>
                  <a:schemeClr val="tx1"/>
                </a:solidFill>
              </a:defRPr>
            </a:lvl2pPr>
          </a:lstStyle>
          <a:p>
            <a:pPr lvl="0"/>
            <a:r>
              <a:rPr lang="en-US"/>
              <a:t>Level 1 text is gray 18 pt, hit return then Tab to get to level 2 – 16 pt gray</a:t>
            </a:r>
          </a:p>
          <a:p>
            <a:pPr lvl="1"/>
            <a:r>
              <a:rPr lang="en-US"/>
              <a:t>Second level</a:t>
            </a:r>
          </a:p>
        </p:txBody>
      </p:sp>
      <p:sp>
        <p:nvSpPr>
          <p:cNvPr id="11" name="Graphic Content 4"/>
          <p:cNvSpPr>
            <a:spLocks noGrp="1"/>
          </p:cNvSpPr>
          <p:nvPr>
            <p:ph type="body" sz="quarter" idx="22" hasCustomPrompt="1"/>
          </p:nvPr>
        </p:nvSpPr>
        <p:spPr>
          <a:xfrm>
            <a:off x="495300" y="4365713"/>
            <a:ext cx="7429500" cy="732245"/>
          </a:xfrm>
          <a:solidFill>
            <a:srgbClr val="EAEAEA"/>
          </a:solidFill>
        </p:spPr>
        <p:txBody>
          <a:bodyPr lIns="91440" tIns="91440"/>
          <a:lstStyle>
            <a:lvl1pPr>
              <a:defRPr sz="1800">
                <a:solidFill>
                  <a:schemeClr val="tx1"/>
                </a:solidFill>
              </a:defRPr>
            </a:lvl1pPr>
            <a:lvl2pPr>
              <a:defRPr sz="1600">
                <a:solidFill>
                  <a:schemeClr val="tx1"/>
                </a:solidFill>
              </a:defRPr>
            </a:lvl2pPr>
          </a:lstStyle>
          <a:p>
            <a:pPr lvl="0"/>
            <a:r>
              <a:rPr lang="en-US"/>
              <a:t>Level 1 text is gray 18 pt, hit return then Tab to get to level 2 – 16 pt gray</a:t>
            </a:r>
          </a:p>
          <a:p>
            <a:pPr lvl="1"/>
            <a:r>
              <a:rPr lang="en-US"/>
              <a:t>Second level</a:t>
            </a:r>
          </a:p>
        </p:txBody>
      </p:sp>
      <p:sp>
        <p:nvSpPr>
          <p:cNvPr id="13" name="Graphic Content 5"/>
          <p:cNvSpPr>
            <a:spLocks noGrp="1"/>
          </p:cNvSpPr>
          <p:nvPr>
            <p:ph type="body" sz="quarter" idx="23" hasCustomPrompt="1"/>
          </p:nvPr>
        </p:nvSpPr>
        <p:spPr>
          <a:xfrm>
            <a:off x="495300" y="5200467"/>
            <a:ext cx="7429500" cy="732245"/>
          </a:xfrm>
          <a:solidFill>
            <a:srgbClr val="EAEAEA"/>
          </a:solidFill>
        </p:spPr>
        <p:txBody>
          <a:bodyPr lIns="91440" tIns="91440"/>
          <a:lstStyle>
            <a:lvl1pPr>
              <a:defRPr sz="1800">
                <a:solidFill>
                  <a:schemeClr val="tx1"/>
                </a:solidFill>
              </a:defRPr>
            </a:lvl1pPr>
            <a:lvl2pPr>
              <a:defRPr sz="1600">
                <a:solidFill>
                  <a:schemeClr val="tx1"/>
                </a:solidFill>
              </a:defRPr>
            </a:lvl2pPr>
          </a:lstStyle>
          <a:p>
            <a:pPr lvl="0"/>
            <a:r>
              <a:rPr lang="en-US"/>
              <a:t>Level 1 text is gray 18 pt, hit return then Tab to get to level 2 – 16 pt gray</a:t>
            </a:r>
          </a:p>
          <a:p>
            <a:pPr lvl="1"/>
            <a:r>
              <a:rPr lang="en-US"/>
              <a:t>Second level</a:t>
            </a:r>
          </a:p>
        </p:txBody>
      </p:sp>
      <p:sp>
        <p:nvSpPr>
          <p:cNvPr id="15" name="Image Placeholder">
            <a:extLst>
              <a:ext uri="{FF2B5EF4-FFF2-40B4-BE49-F238E27FC236}">
                <a16:creationId xmlns:a16="http://schemas.microsoft.com/office/drawing/2014/main" id="{C54D5A4F-E02F-439F-9BD1-83F4D6C5E4B2}"/>
              </a:ext>
            </a:extLst>
          </p:cNvPr>
          <p:cNvSpPr>
            <a:spLocks noGrp="1"/>
          </p:cNvSpPr>
          <p:nvPr>
            <p:ph type="pic" sz="quarter" idx="21" hasCustomPrompt="1"/>
          </p:nvPr>
        </p:nvSpPr>
        <p:spPr>
          <a:xfrm>
            <a:off x="8012113" y="1862138"/>
            <a:ext cx="3795712" cy="4041775"/>
          </a:xfrm>
          <a:blipFill>
            <a:blip r:embed="rId6" cstate="email">
              <a:extLst>
                <a:ext uri="{28A0092B-C50C-407E-A947-70E740481C1C}">
                  <a14:useLocalDpi xmlns:a14="http://schemas.microsoft.com/office/drawing/2010/main"/>
                </a:ext>
              </a:extLst>
            </a:blip>
            <a:stretch>
              <a:fillRect l="-425" t="-6228" r="636" b="-1156"/>
            </a:stretch>
          </a:blipFill>
        </p:spPr>
        <p:txBody>
          <a:bodyPr tIns="457200"/>
          <a:lstStyle>
            <a:lvl1pPr algn="ctr">
              <a:defRPr>
                <a:solidFill>
                  <a:schemeClr val="accent2"/>
                </a:solidFill>
              </a:defRPr>
            </a:lvl1pPr>
          </a:lstStyle>
          <a:p>
            <a:r>
              <a:rPr lang="en-US" dirty="0"/>
              <a:t> </a:t>
            </a:r>
          </a:p>
        </p:txBody>
      </p:sp>
      <p:sp>
        <p:nvSpPr>
          <p:cNvPr id="14" name="Rectangle 13"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6" name="Rectangle 15"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7" name="Rectangle 16"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8" name="Rectangle 17"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15443956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a:xfrm>
            <a:off x="11204447" y="6028365"/>
            <a:ext cx="623935" cy="365125"/>
          </a:xfrm>
          <a:prstGeom prst="rect">
            <a:avLst/>
          </a:prstGeom>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92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495300" y="580570"/>
            <a:ext cx="11315700" cy="493487"/>
          </a:xfrm>
        </p:spPr>
        <p:txBody>
          <a:bodyPr/>
          <a:lstStyle>
            <a:lvl1pPr>
              <a:defRPr/>
            </a:lvl1pPr>
          </a:lstStyle>
          <a:p>
            <a:r>
              <a:rPr lang="en-US" noProof="0"/>
              <a:t>Slide title (H1) – Arial 30pt regular; sentence case</a:t>
            </a:r>
          </a:p>
        </p:txBody>
      </p:sp>
      <p:sp>
        <p:nvSpPr>
          <p:cNvPr id="4" name="Content Placeholder 3">
            <a:extLst>
              <a:ext uri="{FF2B5EF4-FFF2-40B4-BE49-F238E27FC236}">
                <a16:creationId xmlns:a16="http://schemas.microsoft.com/office/drawing/2014/main" id="{844EB86F-ACC6-4768-ABE8-9727EA331796}"/>
              </a:ext>
            </a:extLst>
          </p:cNvPr>
          <p:cNvSpPr>
            <a:spLocks noGrp="1"/>
          </p:cNvSpPr>
          <p:nvPr>
            <p:ph sz="quarter" idx="10"/>
          </p:nvPr>
        </p:nvSpPr>
        <p:spPr>
          <a:xfrm>
            <a:off x="537028" y="319313"/>
            <a:ext cx="11800114" cy="188686"/>
          </a:xfrm>
        </p:spPr>
        <p:txBody>
          <a:bodyPr/>
          <a:lstStyle>
            <a:lvl1pPr>
              <a:defRPr sz="1400" cap="all" spc="120" baseline="0">
                <a:solidFill>
                  <a:schemeClr val="accent4"/>
                </a:solidFill>
              </a:defRPr>
            </a:lvl1pPr>
          </a:lstStyle>
          <a:p>
            <a:pPr lvl="0"/>
            <a:r>
              <a:rPr lang="en-US"/>
              <a:t>Click to edit Master text styles</a:t>
            </a:r>
          </a:p>
        </p:txBody>
      </p:sp>
      <p:sp>
        <p:nvSpPr>
          <p:cNvPr id="5" name="Slide Number Placeholder 26">
            <a:extLst>
              <a:ext uri="{FF2B5EF4-FFF2-40B4-BE49-F238E27FC236}">
                <a16:creationId xmlns:a16="http://schemas.microsoft.com/office/drawing/2014/main" id="{F51D28CF-D225-432B-86BC-9E9DD23346B8}"/>
              </a:ext>
            </a:extLst>
          </p:cNvPr>
          <p:cNvSpPr>
            <a:spLocks noGrp="1"/>
          </p:cNvSpPr>
          <p:nvPr>
            <p:ph type="sldNum" sz="quarter" idx="4"/>
          </p:nvPr>
        </p:nvSpPr>
        <p:spPr>
          <a:xfrm>
            <a:off x="11521440" y="6549519"/>
            <a:ext cx="283464" cy="230833"/>
          </a:xfrm>
          <a:prstGeom prst="rect">
            <a:avLst/>
          </a:prstGeom>
        </p:spPr>
        <p:txBody>
          <a:bodyPr vert="horz" lIns="0" tIns="0" rIns="0" bIns="0" rtlCol="0" anchor="ctr"/>
          <a:lstStyle>
            <a:lvl1pPr algn="r">
              <a:defRPr sz="700">
                <a:solidFill>
                  <a:schemeClr val="accent4"/>
                </a:solidFill>
              </a:defRPr>
            </a:lvl1p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017228978"/>
      </p:ext>
    </p:extLst>
  </p:cSld>
  <p:clrMapOvr>
    <a:masterClrMapping/>
  </p:clrMapOvr>
  <p:extLst>
    <p:ext uri="{DCECCB84-F9BA-43D5-87BE-67443E8EF086}">
      <p15:sldGuideLst xmlns:p15="http://schemas.microsoft.com/office/powerpoint/2012/main">
        <p15:guide id="1" orient="horz" pos="83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a:xfrm>
            <a:off x="11204447" y="6028365"/>
            <a:ext cx="623935" cy="365125"/>
          </a:xfrm>
          <a:prstGeom prst="rect">
            <a:avLst/>
          </a:prstGeom>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a:p>
            <a:pPr lvl="5"/>
            <a:r>
              <a:rPr lang="en-US"/>
              <a:t>Fifth level</a:t>
            </a:r>
          </a:p>
        </p:txBody>
      </p:sp>
    </p:spTree>
    <p:extLst>
      <p:ext uri="{BB962C8B-B14F-4D97-AF65-F5344CB8AC3E}">
        <p14:creationId xmlns:p14="http://schemas.microsoft.com/office/powerpoint/2010/main" val="270975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21146" y="0"/>
            <a:ext cx="12192000" cy="6858000"/>
            <a:chOff x="0" y="0"/>
            <a:chExt cx="12192000" cy="6858000"/>
          </a:xfrm>
          <a:gradFill>
            <a:gsLst>
              <a:gs pos="50000">
                <a:srgbClr val="B1C8B6"/>
              </a:gs>
              <a:gs pos="11000">
                <a:srgbClr val="0F2A58"/>
              </a:gs>
              <a:gs pos="27000">
                <a:srgbClr val="A6C0AC"/>
              </a:gs>
              <a:gs pos="79000">
                <a:schemeClr val="bg1"/>
              </a:gs>
              <a:gs pos="100000">
                <a:schemeClr val="bg1"/>
              </a:gs>
            </a:gsLst>
            <a:lin ang="5400000" scaled="1"/>
          </a:gradFill>
        </p:grpSpPr>
        <p:sp>
          <p:nvSpPr>
            <p:cNvPr id="14" name="Rectangle 13"/>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p:cNvSpPr/>
            <p:nvPr/>
          </p:nvSpPr>
          <p:spPr>
            <a:xfrm>
              <a:off x="0" y="2667000"/>
              <a:ext cx="4191000" cy="4191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grp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grp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solidFill>
                  <a:srgbClr val="0F2A58"/>
                </a:solidFill>
              </a:defRPr>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0F2A5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fld id="{C2AE277F-A058-4EA2-B625-951F51DF1DDC}" type="datetimeFigureOut">
              <a:rPr lang="en-US" smtClean="0"/>
              <a:t>1/15/2026</a:t>
            </a:fld>
            <a:endParaRPr lang="en-US"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endParaRPr lang="en-US" dirty="0"/>
          </a:p>
        </p:txBody>
      </p:sp>
    </p:spTree>
    <p:extLst>
      <p:ext uri="{BB962C8B-B14F-4D97-AF65-F5344CB8AC3E}">
        <p14:creationId xmlns:p14="http://schemas.microsoft.com/office/powerpoint/2010/main" val="178106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23000">
              <a:srgbClr val="0F2A58"/>
            </a:gs>
            <a:gs pos="49000">
              <a:srgbClr val="A6C0AC"/>
            </a:gs>
            <a:gs pos="69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561110" y="6391838"/>
            <a:ext cx="3859795" cy="304801"/>
          </a:xfrm>
          <a:prstGeom prst="rect">
            <a:avLst/>
          </a:prstGeom>
        </p:spPr>
        <p:txBody>
          <a:bodyPr/>
          <a:lstStyle/>
          <a:p>
            <a:endParaRPr lang="en-US" dirty="0"/>
          </a:p>
        </p:txBody>
      </p:sp>
    </p:spTree>
    <p:extLst>
      <p:ext uri="{BB962C8B-B14F-4D97-AF65-F5344CB8AC3E}">
        <p14:creationId xmlns:p14="http://schemas.microsoft.com/office/powerpoint/2010/main" val="177064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561110" y="6391838"/>
            <a:ext cx="3859795" cy="304801"/>
          </a:xfrm>
          <a:prstGeom prst="rect">
            <a:avLst/>
          </a:prstGeom>
        </p:spPr>
        <p:txBody>
          <a:bodyPr/>
          <a:lstStyle/>
          <a:p>
            <a:endParaRPr lang="en-US" dirty="0"/>
          </a:p>
        </p:txBody>
      </p:sp>
    </p:spTree>
    <p:extLst>
      <p:ext uri="{BB962C8B-B14F-4D97-AF65-F5344CB8AC3E}">
        <p14:creationId xmlns:p14="http://schemas.microsoft.com/office/powerpoint/2010/main" val="189566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556438" y="125769"/>
            <a:ext cx="8761413" cy="706964"/>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36070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a:gsLst>
            <a:gs pos="19000">
              <a:srgbClr val="0F2A58"/>
            </a:gs>
            <a:gs pos="54000">
              <a:srgbClr val="A6C0AC"/>
            </a:gs>
            <a:gs pos="78000">
              <a:schemeClr val="bg1"/>
            </a:gs>
            <a:gs pos="100000">
              <a:schemeClr val="bg1"/>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3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a:gradFill>
            <a:gsLst>
              <a:gs pos="14000">
                <a:srgbClr val="0F2A58"/>
              </a:gs>
              <a:gs pos="49000">
                <a:srgbClr val="A6C0AC"/>
              </a:gs>
              <a:gs pos="83000">
                <a:schemeClr val="bg1"/>
              </a:gs>
              <a:gs pos="100000">
                <a:schemeClr val="bg1"/>
              </a:gs>
            </a:gsLst>
            <a:lin ang="5400000" scaled="1"/>
          </a:gradFill>
        </p:grpSpPr>
        <p:sp>
          <p:nvSpPr>
            <p:cNvPr id="14" name="Rectangle 13"/>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grp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grp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61110" y="6391838"/>
            <a:ext cx="3859795" cy="304801"/>
          </a:xfrm>
          <a:prstGeom prst="rect">
            <a:avLst/>
          </a:prstGeom>
        </p:spPr>
        <p:txBody>
          <a:bodyPr/>
          <a:lstStyle/>
          <a:p>
            <a:endParaRPr lang="en-US" dirty="0"/>
          </a:p>
        </p:txBody>
      </p:sp>
    </p:spTree>
    <p:extLst>
      <p:ext uri="{BB962C8B-B14F-4D97-AF65-F5344CB8AC3E}">
        <p14:creationId xmlns:p14="http://schemas.microsoft.com/office/powerpoint/2010/main" val="133805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a:gradFill>
            <a:gsLst>
              <a:gs pos="23000">
                <a:srgbClr val="0F2A58"/>
              </a:gs>
              <a:gs pos="49000">
                <a:srgbClr val="A6C0AC"/>
              </a:gs>
              <a:gs pos="83000">
                <a:schemeClr val="bg1"/>
              </a:gs>
              <a:gs pos="100000">
                <a:schemeClr val="bg1"/>
              </a:gs>
            </a:gsLst>
            <a:lin ang="5400000" scaled="1"/>
          </a:gradFill>
        </p:grpSpPr>
        <p:sp>
          <p:nvSpPr>
            <p:cNvPr id="14" name="Rectangle 13"/>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grp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grp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61110" y="6391838"/>
            <a:ext cx="3859795" cy="304801"/>
          </a:xfrm>
          <a:prstGeom prst="rect">
            <a:avLst/>
          </a:prstGeom>
        </p:spPr>
        <p:txBody>
          <a:bodyPr/>
          <a:lstStyle/>
          <a:p>
            <a:endParaRPr lang="en-US" dirty="0"/>
          </a:p>
        </p:txBody>
      </p:sp>
    </p:spTree>
    <p:extLst>
      <p:ext uri="{BB962C8B-B14F-4D97-AF65-F5344CB8AC3E}">
        <p14:creationId xmlns:p14="http://schemas.microsoft.com/office/powerpoint/2010/main" val="93524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8464"/>
            <a:ext cx="12192000" cy="6866464"/>
            <a:chOff x="-36122" y="-8464"/>
            <a:chExt cx="12192000" cy="6866464"/>
          </a:xfrm>
        </p:grpSpPr>
        <p:sp>
          <p:nvSpPr>
            <p:cNvPr id="7" name="Rectangle 6"/>
            <p:cNvSpPr/>
            <p:nvPr/>
          </p:nvSpPr>
          <p:spPr>
            <a:xfrm>
              <a:off x="-36122" y="-8464"/>
              <a:ext cx="12192000" cy="6858000"/>
            </a:xfrm>
            <a:prstGeom prst="rect">
              <a:avLst/>
            </a:prstGeom>
            <a:gradFill>
              <a:gsLst>
                <a:gs pos="0">
                  <a:srgbClr val="0F2A58"/>
                </a:gs>
                <a:gs pos="16000">
                  <a:srgbClr val="A6C0AC"/>
                </a:gs>
                <a:gs pos="22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495628" y="101563"/>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95628" y="1722622"/>
            <a:ext cx="8761413"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logo with blue and white text&#10;&#10;Description automatically generated">
            <a:extLst>
              <a:ext uri="{FF2B5EF4-FFF2-40B4-BE49-F238E27FC236}">
                <a16:creationId xmlns:a16="http://schemas.microsoft.com/office/drawing/2014/main" id="{EF9FCE6D-48DC-C751-F787-E9D8FBEEEE4D}"/>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611815" y="5860571"/>
            <a:ext cx="1544063" cy="1003268"/>
          </a:xfrm>
          <a:prstGeom prst="rect">
            <a:avLst/>
          </a:prstGeom>
        </p:spPr>
      </p:pic>
    </p:spTree>
    <p:extLst>
      <p:ext uri="{BB962C8B-B14F-4D97-AF65-F5344CB8AC3E}">
        <p14:creationId xmlns:p14="http://schemas.microsoft.com/office/powerpoint/2010/main" val="991765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724" r:id="rId17"/>
    <p:sldLayoutId id="2147483725" r:id="rId18"/>
    <p:sldLayoutId id="2147483729" r:id="rId19"/>
    <p:sldLayoutId id="2147483730" r:id="rId20"/>
    <p:sldLayoutId id="2147483733" r:id="rId21"/>
    <p:sldLayoutId id="2147483734" r:id="rId22"/>
    <p:sldLayoutId id="2147483737" r:id="rId23"/>
    <p:sldLayoutId id="2147483741" r:id="rId24"/>
  </p:sldLayoutIdLst>
  <p:txStyles>
    <p:titleStyle>
      <a:lvl1pPr algn="l" defTabSz="457200" rtl="0" eaLnBrk="1" latinLnBrk="0" hangingPunct="1">
        <a:spcBef>
          <a:spcPct val="0"/>
        </a:spcBef>
        <a:buNone/>
        <a:defRPr sz="3600" b="0" i="0" kern="1200">
          <a:solidFill>
            <a:schemeClr val="bg2"/>
          </a:solidFill>
          <a:latin typeface="Congenial Light" panose="0200050304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Tx/>
        <a:buNone/>
        <a:defRPr sz="1800" b="0" i="0" kern="1200">
          <a:solidFill>
            <a:schemeClr val="tx1">
              <a:lumMod val="75000"/>
              <a:lumOff val="25000"/>
            </a:schemeClr>
          </a:solidFill>
          <a:latin typeface="Congenial Light" panose="02000503040000020004" pitchFamily="2" charset="0"/>
          <a:ea typeface="+mn-ea"/>
          <a:cs typeface="+mn-cs"/>
        </a:defRPr>
      </a:lvl1pPr>
      <a:lvl2pPr marL="457200" indent="0" algn="l" defTabSz="457200" rtl="0" eaLnBrk="1" latinLnBrk="0" hangingPunct="1">
        <a:spcBef>
          <a:spcPts val="1000"/>
        </a:spcBef>
        <a:spcAft>
          <a:spcPts val="0"/>
        </a:spcAft>
        <a:buClr>
          <a:schemeClr val="accent1"/>
        </a:buClr>
        <a:buSzPct val="80000"/>
        <a:buFontTx/>
        <a:buNone/>
        <a:defRPr sz="1600" b="0" i="0" kern="1200">
          <a:solidFill>
            <a:schemeClr val="tx1">
              <a:lumMod val="75000"/>
              <a:lumOff val="25000"/>
            </a:schemeClr>
          </a:solidFill>
          <a:latin typeface="Congenial Light" panose="02000503040000020004" pitchFamily="2" charset="0"/>
          <a:ea typeface="+mn-ea"/>
          <a:cs typeface="+mn-cs"/>
        </a:defRPr>
      </a:lvl2pPr>
      <a:lvl3pPr marL="914400" indent="0" algn="l" defTabSz="457200" rtl="0" eaLnBrk="1" latinLnBrk="0" hangingPunct="1">
        <a:spcBef>
          <a:spcPts val="1000"/>
        </a:spcBef>
        <a:spcAft>
          <a:spcPts val="0"/>
        </a:spcAft>
        <a:buClr>
          <a:schemeClr val="accent1"/>
        </a:buClr>
        <a:buSzPct val="80000"/>
        <a:buFontTx/>
        <a:buNone/>
        <a:defRPr sz="1400" b="0" i="0" kern="1200">
          <a:solidFill>
            <a:schemeClr val="tx1">
              <a:lumMod val="75000"/>
              <a:lumOff val="25000"/>
            </a:schemeClr>
          </a:solidFill>
          <a:latin typeface="Congenial Light" panose="02000503040000020004" pitchFamily="2" charset="0"/>
          <a:ea typeface="+mn-ea"/>
          <a:cs typeface="+mn-cs"/>
        </a:defRPr>
      </a:lvl3pPr>
      <a:lvl4pPr marL="1371600" indent="0" algn="l" defTabSz="457200" rtl="0" eaLnBrk="1" latinLnBrk="0" hangingPunct="1">
        <a:spcBef>
          <a:spcPts val="1000"/>
        </a:spcBef>
        <a:spcAft>
          <a:spcPts val="0"/>
        </a:spcAft>
        <a:buClr>
          <a:schemeClr val="accent1"/>
        </a:buClr>
        <a:buSzPct val="80000"/>
        <a:buFontTx/>
        <a:buNone/>
        <a:defRPr sz="1200" b="0" i="0" kern="1200">
          <a:solidFill>
            <a:schemeClr val="tx1">
              <a:lumMod val="75000"/>
              <a:lumOff val="25000"/>
            </a:schemeClr>
          </a:solidFill>
          <a:latin typeface="Congenial Light" panose="02000503040000020004" pitchFamily="2" charset="0"/>
          <a:ea typeface="+mn-ea"/>
          <a:cs typeface="+mn-cs"/>
        </a:defRPr>
      </a:lvl4pPr>
      <a:lvl5pPr marL="1828800" indent="0" algn="l" defTabSz="457200" rtl="0" eaLnBrk="1" latinLnBrk="0" hangingPunct="1">
        <a:spcBef>
          <a:spcPts val="1000"/>
        </a:spcBef>
        <a:spcAft>
          <a:spcPts val="0"/>
        </a:spcAft>
        <a:buClr>
          <a:schemeClr val="accent1"/>
        </a:buClr>
        <a:buSzPct val="80000"/>
        <a:buFontTx/>
        <a:buNone/>
        <a:defRPr sz="1200" b="0" i="0" kern="1200">
          <a:solidFill>
            <a:schemeClr val="tx1">
              <a:lumMod val="75000"/>
              <a:lumOff val="25000"/>
            </a:schemeClr>
          </a:solidFill>
          <a:latin typeface="Congenial Light" panose="02000503040000020004" pitchFamily="2"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gov/recovery/files/State-Recommendations-for-Use-of-Settlement-Funds-11.14.2024.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gov/attorneygeneral/files/Approved-Opioid-Abatement-Use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gov/attorneygeneral/files/Approved-Opioid-Abatement-Uses.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kendrickfoundation.org/wp-content/uploads/2026/01/Action-Plan-Template_FINAL.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endrickfoundation.org/wp-content/uploads/2026/01/Budget-Template__MorganCo-Mooresville_Opioid-Settlement_Final-.xls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in.gov/attorneygeneral/files/Approved-Opioid-Abatement-Uses.pdf" TargetMode="External"/><Relationship Id="rId4" Type="http://schemas.openxmlformats.org/officeDocument/2006/relationships/hyperlink" Target="https://www.in.gov/recovery/files/State-Recommendations-for-Use-of-Settlement-Funds-11.14.2024.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kendrickfoundation.org/wp-content/uploads/2026/01/Action-Plan-Template_FINAL.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kendrickfoundation.org/wp-content/uploads/2026/01/Budget-Template__MorganCo-Mooresville_Opioid-Settlement_Final-.xls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kendrickfoundation.org/wp-content/uploads/2026/01/Budget-Template__MorganCo-Mooresville_Opioid-Settlement_Final-.xls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smr.to/p10763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smr.to/p107639"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kendrickfoundation.org/wp-content/uploads/2026/01/Budget-Template__MorganCo-Mooresville_Opioid-Settlement_Final-.xlsx" TargetMode="External"/><Relationship Id="rId3" Type="http://schemas.openxmlformats.org/officeDocument/2006/relationships/hyperlink" Target="https://mcbettercommunitiescoalition.org/taskforce/mental-health/" TargetMode="External"/><Relationship Id="rId7" Type="http://schemas.openxmlformats.org/officeDocument/2006/relationships/hyperlink" Target="https://kendrickfoundation.org/wp-content/uploads/2026/01/Action-Plan-Template_FINAL.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kendrickfoundation.org/wp-content/uploads/2026/01/Morgan-County-Opioid-Settlement-Grant-FAQs_FINAL-2.pdf" TargetMode="External"/><Relationship Id="rId11" Type="http://schemas.openxmlformats.org/officeDocument/2006/relationships/hyperlink" Target="https://www.in.gov/recovery/files/State-Recommendations-for-Use-of-Settlement-Funds-11.14.2024.pdf" TargetMode="External"/><Relationship Id="rId5" Type="http://schemas.openxmlformats.org/officeDocument/2006/relationships/hyperlink" Target="https://smr.to/p107639" TargetMode="External"/><Relationship Id="rId10" Type="http://schemas.openxmlformats.org/officeDocument/2006/relationships/hyperlink" Target="https://www.in.gov/recovery/settlement/" TargetMode="External"/><Relationship Id="rId4" Type="http://schemas.openxmlformats.org/officeDocument/2006/relationships/hyperlink" Target="https://kendrickfoundation.org/wp-content/uploads/2026/01/RFP-MCMHTF-2026_FINAL-1.pdf" TargetMode="External"/><Relationship Id="rId9" Type="http://schemas.openxmlformats.org/officeDocument/2006/relationships/hyperlink" Target="https://www.in.gov/attorneygeneral/files/Approved-Opioid-Abatement-Uses.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mcmentalhealthtaskforce@gmail.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gov/attorneygeneral/files/Approved-Opioid-Abatement-Use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smr.to/p10763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8296-1C28-B731-3D5A-35F3AD979479}"/>
              </a:ext>
            </a:extLst>
          </p:cNvPr>
          <p:cNvSpPr>
            <a:spLocks noGrp="1"/>
          </p:cNvSpPr>
          <p:nvPr>
            <p:ph type="ctrTitle"/>
          </p:nvPr>
        </p:nvSpPr>
        <p:spPr>
          <a:xfrm>
            <a:off x="78059" y="725608"/>
            <a:ext cx="11865586" cy="2677648"/>
          </a:xfrm>
        </p:spPr>
        <p:txBody>
          <a:bodyPr/>
          <a:lstStyle/>
          <a:p>
            <a:r>
              <a:rPr lang="en-US" dirty="0">
                <a:cs typeface="Calibri" panose="020F0502020204030204" pitchFamily="34" charset="0"/>
              </a:rPr>
              <a:t>REQUEST FOR PROPOSALS: </a:t>
            </a:r>
            <a:br>
              <a:rPr lang="en-US" dirty="0">
                <a:cs typeface="Calibri" panose="020F0502020204030204" pitchFamily="34" charset="0"/>
              </a:rPr>
            </a:br>
            <a:r>
              <a:rPr lang="en-US" dirty="0">
                <a:cs typeface="Calibri" panose="020F0502020204030204" pitchFamily="34" charset="0"/>
              </a:rPr>
              <a:t>RFP-MCMHTF-2026</a:t>
            </a:r>
            <a:br>
              <a:rPr lang="en-US" dirty="0">
                <a:cs typeface="Calibri" panose="020F0502020204030204" pitchFamily="34" charset="0"/>
              </a:rPr>
            </a:br>
            <a:r>
              <a:rPr lang="en-US" sz="4400" dirty="0">
                <a:cs typeface="Calibri" panose="020F0502020204030204" pitchFamily="34" charset="0"/>
              </a:rPr>
              <a:t>Morgan County – Mooresville Opioid Settlement Grants</a:t>
            </a:r>
            <a:endParaRPr lang="en-US" dirty="0">
              <a:cs typeface="Calibri" panose="020F0502020204030204" pitchFamily="34" charset="0"/>
            </a:endParaRPr>
          </a:p>
        </p:txBody>
      </p:sp>
      <p:sp>
        <p:nvSpPr>
          <p:cNvPr id="3" name="Subtitle 2">
            <a:extLst>
              <a:ext uri="{FF2B5EF4-FFF2-40B4-BE49-F238E27FC236}">
                <a16:creationId xmlns:a16="http://schemas.microsoft.com/office/drawing/2014/main" id="{C0CF35F2-B1AA-361C-BF8F-5812334ABBCA}"/>
              </a:ext>
            </a:extLst>
          </p:cNvPr>
          <p:cNvSpPr>
            <a:spLocks noGrp="1"/>
          </p:cNvSpPr>
          <p:nvPr>
            <p:ph type="subTitle" idx="1"/>
          </p:nvPr>
        </p:nvSpPr>
        <p:spPr>
          <a:xfrm>
            <a:off x="244386" y="3707609"/>
            <a:ext cx="8825658" cy="861420"/>
          </a:xfrm>
        </p:spPr>
        <p:txBody>
          <a:bodyPr>
            <a:normAutofit fontScale="92500" lnSpcReduction="10000"/>
          </a:bodyPr>
          <a:lstStyle/>
          <a:p>
            <a:r>
              <a:rPr lang="en-US" sz="2400" dirty="0">
                <a:solidFill>
                  <a:schemeClr val="accent1"/>
                </a:solidFill>
                <a:latin typeface="Congenial" panose="02000503040000020004" pitchFamily="2" charset="0"/>
                <a:cs typeface="Calibri" panose="020F0502020204030204" pitchFamily="34" charset="0"/>
              </a:rPr>
              <a:t>Virtual info session</a:t>
            </a:r>
          </a:p>
          <a:p>
            <a:r>
              <a:rPr lang="en-US" sz="2400" dirty="0">
                <a:solidFill>
                  <a:schemeClr val="accent1"/>
                </a:solidFill>
                <a:latin typeface="Congenial" panose="02000503040000020004" pitchFamily="2" charset="0"/>
                <a:cs typeface="Calibri" panose="020F0502020204030204" pitchFamily="34" charset="0"/>
              </a:rPr>
              <a:t>January 15, 2026</a:t>
            </a:r>
          </a:p>
        </p:txBody>
      </p:sp>
    </p:spTree>
    <p:extLst>
      <p:ext uri="{BB962C8B-B14F-4D97-AF65-F5344CB8AC3E}">
        <p14:creationId xmlns:p14="http://schemas.microsoft.com/office/powerpoint/2010/main" val="234507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B19-3981-1C13-1D49-FEF90CD03666}"/>
              </a:ext>
            </a:extLst>
          </p:cNvPr>
          <p:cNvSpPr>
            <a:spLocks noGrp="1"/>
          </p:cNvSpPr>
          <p:nvPr>
            <p:ph type="title"/>
          </p:nvPr>
        </p:nvSpPr>
        <p:spPr>
          <a:xfrm>
            <a:off x="822960" y="411480"/>
            <a:ext cx="8761413" cy="706964"/>
          </a:xfrm>
        </p:spPr>
        <p:txBody>
          <a:bodyPr/>
          <a:lstStyle/>
          <a:p>
            <a:r>
              <a:rPr lang="en-US" sz="5400" dirty="0">
                <a:cs typeface="Calibri" panose="020F0502020204030204" pitchFamily="34" charset="0"/>
              </a:rPr>
              <a:t>Funding Information</a:t>
            </a:r>
          </a:p>
        </p:txBody>
      </p:sp>
      <p:sp>
        <p:nvSpPr>
          <p:cNvPr id="3" name="Content Placeholder 2">
            <a:extLst>
              <a:ext uri="{FF2B5EF4-FFF2-40B4-BE49-F238E27FC236}">
                <a16:creationId xmlns:a16="http://schemas.microsoft.com/office/drawing/2014/main" id="{4A54CA02-243D-E784-98F5-815B4996E4E8}"/>
              </a:ext>
            </a:extLst>
          </p:cNvPr>
          <p:cNvSpPr>
            <a:spLocks noGrp="1"/>
          </p:cNvSpPr>
          <p:nvPr>
            <p:ph sz="half" idx="1"/>
          </p:nvPr>
        </p:nvSpPr>
        <p:spPr>
          <a:xfrm>
            <a:off x="712554" y="1770451"/>
            <a:ext cx="10766892" cy="3845313"/>
          </a:xfrm>
        </p:spPr>
        <p:txBody>
          <a:bodyPr>
            <a:noAutofit/>
          </a:bodyPr>
          <a:lstStyle/>
          <a:p>
            <a:r>
              <a:rPr lang="en-US" b="0" i="0" u="none" strike="noStrike" baseline="0" dirty="0">
                <a:solidFill>
                  <a:srgbClr val="000000"/>
                </a:solidFill>
                <a:latin typeface="Congenial" panose="02000503040000020004" pitchFamily="2" charset="0"/>
                <a:cs typeface="Calibri" panose="020F0502020204030204" pitchFamily="34" charset="0"/>
              </a:rPr>
              <a:t>This funding comes from the National Opioid Settlement with distributors McKesson, Cardinal Health, and AmerisourceBergen and manufacturer Janssen Pharmaceuticals, Inc., and its parent company Johnson &amp; Johnson. </a:t>
            </a:r>
          </a:p>
          <a:p>
            <a:r>
              <a:rPr lang="en-US" dirty="0">
                <a:solidFill>
                  <a:schemeClr val="tx1"/>
                </a:solidFill>
                <a:latin typeface="Congenial" panose="02000503040000020004" pitchFamily="2" charset="0"/>
                <a:cs typeface="Calibri" panose="020F0502020204030204" pitchFamily="34" charset="0"/>
              </a:rPr>
              <a:t>The total funding amount available for this RFP is approximately </a:t>
            </a:r>
            <a:r>
              <a:rPr lang="en-US" b="1" dirty="0">
                <a:solidFill>
                  <a:schemeClr val="tx1"/>
                </a:solidFill>
                <a:latin typeface="Congenial" panose="02000503040000020004" pitchFamily="2" charset="0"/>
                <a:cs typeface="Calibri" panose="020F0502020204030204" pitchFamily="34" charset="0"/>
              </a:rPr>
              <a:t>$190,000:</a:t>
            </a:r>
          </a:p>
          <a:p>
            <a:pPr marL="914400" lvl="1" indent="-457200">
              <a:buFont typeface="Arial" panose="020B0604020202020204" pitchFamily="34" charset="0"/>
              <a:buChar char="•"/>
            </a:pPr>
            <a:r>
              <a:rPr lang="en-US" sz="1800" dirty="0">
                <a:solidFill>
                  <a:schemeClr val="tx1"/>
                </a:solidFill>
                <a:latin typeface="Congenial" panose="02000503040000020004" pitchFamily="2" charset="0"/>
                <a:cs typeface="Calibri" panose="020F0502020204030204" pitchFamily="34" charset="0"/>
              </a:rPr>
              <a:t>$90,000 for approved abatement uses as outlined in Exhibit E – All proposed activities and expenses must meet the requirements set forth in Exhibit E. For a listing of items not included in allowable expenses under Exhibit E, please go to </a:t>
            </a:r>
            <a:r>
              <a:rPr lang="en-US" sz="1800" dirty="0">
                <a:solidFill>
                  <a:schemeClr val="accent1"/>
                </a:solidFill>
                <a:latin typeface="Congenial" panose="02000503040000020004" pitchFamily="2" charset="0"/>
                <a:cs typeface="Calibri" panose="020F0502020204030204" pitchFamily="34" charset="0"/>
                <a:hlinkClick r:id="rId3">
                  <a:extLst>
                    <a:ext uri="{A12FA001-AC4F-418D-AE19-62706E023703}">
                      <ahyp:hlinkClr xmlns:ahyp="http://schemas.microsoft.com/office/drawing/2018/hyperlinkcolor" val="tx"/>
                    </a:ext>
                  </a:extLst>
                </a:hlinkClick>
              </a:rPr>
              <a:t>https://www.in.gov/recovery/files/State-Recommendations-for-Use-of-Settlement-Funds-11.14.2024.pdf</a:t>
            </a:r>
            <a:r>
              <a:rPr lang="en-US" sz="1800" dirty="0">
                <a:solidFill>
                  <a:schemeClr val="accent1"/>
                </a:solidFill>
                <a:latin typeface="Congenial" panose="02000503040000020004" pitchFamily="2" charset="0"/>
                <a:cs typeface="Calibri" panose="020F0502020204030204" pitchFamily="34" charset="0"/>
              </a:rPr>
              <a:t>. </a:t>
            </a:r>
          </a:p>
          <a:p>
            <a:pPr marL="914400" lvl="1" indent="-457200">
              <a:buFont typeface="Arial" panose="020B0604020202020204" pitchFamily="34" charset="0"/>
              <a:buChar char="•"/>
            </a:pPr>
            <a:r>
              <a:rPr lang="en-US" sz="1800" dirty="0">
                <a:solidFill>
                  <a:schemeClr val="tx1"/>
                </a:solidFill>
                <a:latin typeface="Congenial" panose="02000503040000020004" pitchFamily="2" charset="0"/>
                <a:cs typeface="Calibri" panose="020F0502020204030204" pitchFamily="34" charset="0"/>
              </a:rPr>
              <a:t>$100,000 unrestricted – Unrestricted distributions are not restricted to a specific purpose; however, per the RFP, must also be used to support combatting substance use disorder across the continuum from prevention through long-term recovery.</a:t>
            </a:r>
          </a:p>
          <a:p>
            <a:r>
              <a:rPr lang="en-US" dirty="0">
                <a:solidFill>
                  <a:schemeClr val="tx1"/>
                </a:solidFill>
                <a:latin typeface="Congenial" panose="02000503040000020004" pitchFamily="2" charset="0"/>
                <a:cs typeface="Calibri" panose="020F0502020204030204" pitchFamily="34" charset="0"/>
              </a:rPr>
              <a:t>Awards may be greater or less than the respondent’s requested amount. Final proposals will be judged on the totality of responses. Cost efficiency will be considered when determining grant awards. </a:t>
            </a:r>
          </a:p>
          <a:p>
            <a:pPr marL="457200" indent="-457200">
              <a:buFont typeface="Arial" panose="020B0604020202020204" pitchFamily="34" charset="0"/>
              <a:buChar char="•"/>
            </a:pPr>
            <a:endParaRPr lang="en-US" dirty="0">
              <a:solidFill>
                <a:schemeClr val="tx1"/>
              </a:solidFill>
              <a:latin typeface="Congenial" panose="02000503040000020004" pitchFamily="2" charset="0"/>
              <a:cs typeface="Calibri" panose="020F0502020204030204" pitchFamily="34" charset="0"/>
            </a:endParaRPr>
          </a:p>
          <a:p>
            <a:endParaRPr lang="en-US" dirty="0">
              <a:latin typeface="Congenial" panose="02000503040000020004" pitchFamily="2" charset="0"/>
            </a:endParaRPr>
          </a:p>
          <a:p>
            <a:endParaRPr lang="en-US" dirty="0">
              <a:latin typeface="Congenial" panose="02000503040000020004" pitchFamily="2" charset="0"/>
            </a:endParaRPr>
          </a:p>
        </p:txBody>
      </p:sp>
    </p:spTree>
    <p:extLst>
      <p:ext uri="{BB962C8B-B14F-4D97-AF65-F5344CB8AC3E}">
        <p14:creationId xmlns:p14="http://schemas.microsoft.com/office/powerpoint/2010/main" val="336296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636C-0EBD-0851-8ABF-1DF95624490D}"/>
              </a:ext>
            </a:extLst>
          </p:cNvPr>
          <p:cNvSpPr>
            <a:spLocks noGrp="1"/>
          </p:cNvSpPr>
          <p:nvPr>
            <p:ph type="title"/>
          </p:nvPr>
        </p:nvSpPr>
        <p:spPr>
          <a:xfrm>
            <a:off x="822960" y="411480"/>
            <a:ext cx="8761413" cy="706964"/>
          </a:xfrm>
        </p:spPr>
        <p:txBody>
          <a:bodyPr/>
          <a:lstStyle/>
          <a:p>
            <a:r>
              <a:rPr lang="en-US" sz="5400" dirty="0">
                <a:latin typeface="Congenial Light" panose="02000503040000020004" pitchFamily="2" charset="0"/>
              </a:rPr>
              <a:t>Scoring</a:t>
            </a:r>
          </a:p>
        </p:txBody>
      </p:sp>
      <p:sp>
        <p:nvSpPr>
          <p:cNvPr id="5" name="TextBox 4">
            <a:extLst>
              <a:ext uri="{FF2B5EF4-FFF2-40B4-BE49-F238E27FC236}">
                <a16:creationId xmlns:a16="http://schemas.microsoft.com/office/drawing/2014/main" id="{F0A81AC5-915B-3371-838B-41D49413322B}"/>
              </a:ext>
            </a:extLst>
          </p:cNvPr>
          <p:cNvSpPr txBox="1"/>
          <p:nvPr/>
        </p:nvSpPr>
        <p:spPr>
          <a:xfrm>
            <a:off x="986320" y="1580443"/>
            <a:ext cx="9975190" cy="4524315"/>
          </a:xfrm>
          <a:prstGeom prst="rect">
            <a:avLst/>
          </a:prstGeom>
          <a:noFill/>
        </p:spPr>
        <p:txBody>
          <a:bodyPr wrap="square" rtlCol="0">
            <a:spAutoFit/>
          </a:bodyPr>
          <a:lstStyle/>
          <a:p>
            <a:r>
              <a:rPr lang="en-US" b="1" dirty="0">
                <a:latin typeface="Congenial" panose="02000503040000020004" pitchFamily="2" charset="0"/>
              </a:rPr>
              <a:t>Cover Letter (5 points) – 1 Page Maximum</a:t>
            </a:r>
            <a:endParaRPr lang="en-US" dirty="0">
              <a:latin typeface="Congenial" panose="02000503040000020004" pitchFamily="2" charset="0"/>
            </a:endParaRPr>
          </a:p>
          <a:p>
            <a:r>
              <a:rPr lang="en-US" dirty="0">
                <a:latin typeface="Congenial" panose="02000503040000020004" pitchFamily="2" charset="0"/>
              </a:rPr>
              <a:t>a) Primary and secondary program contact information (name, email, and phone number). </a:t>
            </a:r>
          </a:p>
          <a:p>
            <a:r>
              <a:rPr lang="en-US" dirty="0">
                <a:latin typeface="Congenial" panose="02000503040000020004" pitchFamily="2" charset="0"/>
              </a:rPr>
              <a:t>b) Basic introduction of respondent agency (name, mission, and services). </a:t>
            </a:r>
          </a:p>
          <a:p>
            <a:r>
              <a:rPr lang="en-US" dirty="0">
                <a:latin typeface="Congenial" panose="02000503040000020004" pitchFamily="2" charset="0"/>
              </a:rPr>
              <a:t>c) Total amount of funds requested.</a:t>
            </a:r>
          </a:p>
          <a:p>
            <a:r>
              <a:rPr lang="en-US" dirty="0">
                <a:latin typeface="Congenial" panose="02000503040000020004" pitchFamily="2" charset="0"/>
              </a:rPr>
              <a:t>d) Priority population(s).</a:t>
            </a:r>
          </a:p>
          <a:p>
            <a:r>
              <a:rPr lang="en-US" dirty="0">
                <a:latin typeface="Congenial" panose="02000503040000020004" pitchFamily="2" charset="0"/>
              </a:rPr>
              <a:t>e) Approximate number of people to be served.</a:t>
            </a:r>
          </a:p>
          <a:p>
            <a:r>
              <a:rPr lang="en-US" dirty="0">
                <a:latin typeface="Congenial" panose="02000503040000020004" pitchFamily="2" charset="0"/>
              </a:rPr>
              <a:t>f) Identify whether applying for approved abatement uses as outlined in </a:t>
            </a:r>
            <a:r>
              <a:rPr lang="en-US" u="sng" dirty="0">
                <a:solidFill>
                  <a:schemeClr val="accent1"/>
                </a:solidFill>
                <a:latin typeface="Congenial" panose="02000503040000020004" pitchFamily="2" charset="0"/>
                <a:hlinkClick r:id="rId3">
                  <a:extLst>
                    <a:ext uri="{A12FA001-AC4F-418D-AE19-62706E023703}">
                      <ahyp:hlinkClr xmlns:ahyp="http://schemas.microsoft.com/office/drawing/2018/hyperlinkcolor" val="tx"/>
                    </a:ext>
                  </a:extLst>
                </a:hlinkClick>
              </a:rPr>
              <a:t>Exhibit E</a:t>
            </a:r>
            <a:r>
              <a:rPr lang="en-US" dirty="0">
                <a:solidFill>
                  <a:schemeClr val="accent1"/>
                </a:solidFill>
                <a:latin typeface="Congenial" panose="02000503040000020004" pitchFamily="2" charset="0"/>
              </a:rPr>
              <a:t> </a:t>
            </a:r>
            <a:r>
              <a:rPr lang="en-US" dirty="0">
                <a:latin typeface="Congenial" panose="02000503040000020004" pitchFamily="2" charset="0"/>
              </a:rPr>
              <a:t>or unrestricted uses. </a:t>
            </a:r>
          </a:p>
          <a:p>
            <a:endParaRPr lang="en-US" dirty="0">
              <a:latin typeface="Congenial" panose="02000503040000020004" pitchFamily="2" charset="0"/>
            </a:endParaRPr>
          </a:p>
          <a:p>
            <a:r>
              <a:rPr lang="en-US" b="1" dirty="0">
                <a:latin typeface="Congenial" panose="02000503040000020004" pitchFamily="2" charset="0"/>
              </a:rPr>
              <a:t>Proven Past Experience (15 points) – 2 Page Maximum </a:t>
            </a:r>
            <a:endParaRPr lang="en-US" dirty="0">
              <a:latin typeface="Congenial" panose="02000503040000020004" pitchFamily="2" charset="0"/>
            </a:endParaRPr>
          </a:p>
          <a:p>
            <a:r>
              <a:rPr lang="en-US" dirty="0">
                <a:latin typeface="Congenial" panose="02000503040000020004" pitchFamily="2" charset="0"/>
              </a:rPr>
              <a:t>a) Provide a thorough explanation of respondent agency's experience in implementing an initiative of this kind. </a:t>
            </a:r>
          </a:p>
          <a:p>
            <a:r>
              <a:rPr lang="en-US" dirty="0">
                <a:latin typeface="Congenial" panose="02000503040000020004" pitchFamily="2" charset="0"/>
              </a:rPr>
              <a:t>b) Have these past initiatives been effective, scientifically supported, and measurable? How so? </a:t>
            </a:r>
          </a:p>
          <a:p>
            <a:r>
              <a:rPr lang="en-US" dirty="0">
                <a:latin typeface="Congenial" panose="02000503040000020004" pitchFamily="2" charset="0"/>
              </a:rPr>
              <a:t>c) Describe respondent agency's qualifications and its staff's qualifications to implement initiatives of this kind.</a:t>
            </a:r>
          </a:p>
        </p:txBody>
      </p:sp>
    </p:spTree>
    <p:extLst>
      <p:ext uri="{BB962C8B-B14F-4D97-AF65-F5344CB8AC3E}">
        <p14:creationId xmlns:p14="http://schemas.microsoft.com/office/powerpoint/2010/main" val="4011942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0C10D-9C32-94C5-519F-6F4A62453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DD8BA-F5E7-062D-F1EE-FBB8EF605CE9}"/>
              </a:ext>
            </a:extLst>
          </p:cNvPr>
          <p:cNvSpPr>
            <a:spLocks noGrp="1"/>
          </p:cNvSpPr>
          <p:nvPr>
            <p:ph type="title"/>
          </p:nvPr>
        </p:nvSpPr>
        <p:spPr>
          <a:xfrm>
            <a:off x="822960" y="411480"/>
            <a:ext cx="8761413" cy="706964"/>
          </a:xfrm>
        </p:spPr>
        <p:txBody>
          <a:bodyPr/>
          <a:lstStyle/>
          <a:p>
            <a:r>
              <a:rPr lang="en-US" sz="5400" dirty="0">
                <a:latin typeface="Congenial Light" panose="02000503040000020004" pitchFamily="2" charset="0"/>
              </a:rPr>
              <a:t>Scoring</a:t>
            </a:r>
          </a:p>
        </p:txBody>
      </p:sp>
      <p:sp>
        <p:nvSpPr>
          <p:cNvPr id="5" name="TextBox 4">
            <a:extLst>
              <a:ext uri="{FF2B5EF4-FFF2-40B4-BE49-F238E27FC236}">
                <a16:creationId xmlns:a16="http://schemas.microsoft.com/office/drawing/2014/main" id="{DDAC9115-B84B-18C4-490A-26BC6EB83636}"/>
              </a:ext>
            </a:extLst>
          </p:cNvPr>
          <p:cNvSpPr txBox="1"/>
          <p:nvPr/>
        </p:nvSpPr>
        <p:spPr>
          <a:xfrm>
            <a:off x="857957" y="1535288"/>
            <a:ext cx="10397066" cy="4770537"/>
          </a:xfrm>
          <a:prstGeom prst="rect">
            <a:avLst/>
          </a:prstGeom>
          <a:noFill/>
        </p:spPr>
        <p:txBody>
          <a:bodyPr wrap="square" rtlCol="0">
            <a:spAutoFit/>
          </a:bodyPr>
          <a:lstStyle/>
          <a:p>
            <a:r>
              <a:rPr lang="en-US" sz="1600" b="1" dirty="0">
                <a:latin typeface="Congenial" panose="02000503040000020004" pitchFamily="2" charset="0"/>
              </a:rPr>
              <a:t>Proposed Project Description (25 points) – 3 Page Maximum </a:t>
            </a:r>
            <a:endParaRPr lang="en-US" sz="1600" dirty="0">
              <a:latin typeface="Congenial" panose="02000503040000020004" pitchFamily="2" charset="0"/>
            </a:endParaRPr>
          </a:p>
          <a:p>
            <a:r>
              <a:rPr lang="en-US" sz="1600" dirty="0">
                <a:latin typeface="Congenial" panose="02000503040000020004" pitchFamily="2" charset="0"/>
              </a:rPr>
              <a:t>a) Identify methods used to target services to your proposed priority population(s), and to address any current gaps in Morgan County. Clearly describe how your project reflects the inclusion of the perspective of people with lived experience of substance use disorder and/or who are in long-term recovery. </a:t>
            </a:r>
          </a:p>
          <a:p>
            <a:r>
              <a:rPr lang="en-US" sz="1600" dirty="0">
                <a:latin typeface="Congenial" panose="02000503040000020004" pitchFamily="2" charset="0"/>
              </a:rPr>
              <a:t>b) Describe the proposed project in detail:</a:t>
            </a:r>
          </a:p>
          <a:p>
            <a:pPr marL="285750" lvl="0" indent="-285750">
              <a:buFont typeface="Arial" panose="020B0604020202020204" pitchFamily="34" charset="0"/>
              <a:buChar char="•"/>
            </a:pPr>
            <a:r>
              <a:rPr lang="en-US" sz="1600" dirty="0">
                <a:latin typeface="Congenial" panose="02000503040000020004" pitchFamily="2" charset="0"/>
              </a:rPr>
              <a:t>If applying for approved abatement uses, clearly identify which specific strategies you're implementing from </a:t>
            </a:r>
            <a:r>
              <a:rPr lang="en-US" sz="1600" u="sng" dirty="0">
                <a:solidFill>
                  <a:schemeClr val="accent1"/>
                </a:solidFill>
                <a:latin typeface="Congenial" panose="02000503040000020004" pitchFamily="2" charset="0"/>
                <a:hlinkClick r:id="rId3">
                  <a:extLst>
                    <a:ext uri="{A12FA001-AC4F-418D-AE19-62706E023703}">
                      <ahyp:hlinkClr xmlns:ahyp="http://schemas.microsoft.com/office/drawing/2018/hyperlinkcolor" val="tx"/>
                    </a:ext>
                  </a:extLst>
                </a:hlinkClick>
              </a:rPr>
              <a:t>Exhibit E</a:t>
            </a:r>
            <a:r>
              <a:rPr lang="en-US" sz="1600" dirty="0">
                <a:latin typeface="Congenial" panose="02000503040000020004" pitchFamily="2" charset="0"/>
              </a:rPr>
              <a:t>. List of Opioid Remediation Uses, or</a:t>
            </a:r>
          </a:p>
          <a:p>
            <a:pPr marL="285750" lvl="0" indent="-285750">
              <a:buFont typeface="Arial" panose="020B0604020202020204" pitchFamily="34" charset="0"/>
              <a:buChar char="•"/>
            </a:pPr>
            <a:r>
              <a:rPr lang="en-US" sz="1600" dirty="0">
                <a:latin typeface="Congenial" panose="02000503040000020004" pitchFamily="2" charset="0"/>
              </a:rPr>
              <a:t>If applying for unrestricted uses, please include evidence-informed and/or innovative strategies that support combatting substance use disorder across the continuum from prevention through long-term recovery.</a:t>
            </a:r>
          </a:p>
          <a:p>
            <a:r>
              <a:rPr lang="en-US" sz="1600" dirty="0">
                <a:latin typeface="Congenial" panose="02000503040000020004" pitchFamily="2" charset="0"/>
              </a:rPr>
              <a:t>Additionally, what services will be provided, and who will provide them? Why are these important? What are their benefits? Who are your collaborative partners? Why do you think this approach will be effective in combatting substance use disorder? Clearly identify how the project aligns with the MCMHTF Guiding Principles.</a:t>
            </a:r>
          </a:p>
          <a:p>
            <a:r>
              <a:rPr lang="en-US" sz="1600" dirty="0">
                <a:latin typeface="Congenial" panose="02000503040000020004" pitchFamily="2" charset="0"/>
              </a:rPr>
              <a:t>c) Provide a realistic timeline for the implementation of the project. </a:t>
            </a:r>
          </a:p>
          <a:p>
            <a:r>
              <a:rPr lang="en-US" sz="1600" dirty="0">
                <a:latin typeface="Congenial" panose="02000503040000020004" pitchFamily="2" charset="0"/>
              </a:rPr>
              <a:t>d) Describe how you will measure the success of this project. Include both descriptive and numeric measures of success, if possible. Briefly describe any sources of data that will be collected to measure program successes including short- and long-term outcomes (i.e. surveys, attendance records, dropout rates, etc.). </a:t>
            </a:r>
          </a:p>
          <a:p>
            <a:r>
              <a:rPr lang="en-US" sz="1600" dirty="0">
                <a:latin typeface="Congenial" panose="02000503040000020004" pitchFamily="2" charset="0"/>
              </a:rPr>
              <a:t>e) What barriers to success do you anticipate, and how do you plan to address them?</a:t>
            </a:r>
          </a:p>
        </p:txBody>
      </p:sp>
    </p:spTree>
    <p:extLst>
      <p:ext uri="{BB962C8B-B14F-4D97-AF65-F5344CB8AC3E}">
        <p14:creationId xmlns:p14="http://schemas.microsoft.com/office/powerpoint/2010/main" val="61226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F17A9-4FCC-06D0-935C-0F1A1AE7C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347AF-7EF3-A5B3-BE3D-72A0FAE2492D}"/>
              </a:ext>
            </a:extLst>
          </p:cNvPr>
          <p:cNvSpPr>
            <a:spLocks noGrp="1"/>
          </p:cNvSpPr>
          <p:nvPr>
            <p:ph type="title"/>
          </p:nvPr>
        </p:nvSpPr>
        <p:spPr>
          <a:xfrm>
            <a:off x="822960" y="411480"/>
            <a:ext cx="8761413" cy="706964"/>
          </a:xfrm>
        </p:spPr>
        <p:txBody>
          <a:bodyPr/>
          <a:lstStyle/>
          <a:p>
            <a:r>
              <a:rPr lang="en-US" sz="5400" dirty="0">
                <a:latin typeface="Congenial Light" panose="02000503040000020004" pitchFamily="2" charset="0"/>
              </a:rPr>
              <a:t>Scoring</a:t>
            </a:r>
          </a:p>
        </p:txBody>
      </p:sp>
      <p:sp>
        <p:nvSpPr>
          <p:cNvPr id="5" name="TextBox 4">
            <a:extLst>
              <a:ext uri="{FF2B5EF4-FFF2-40B4-BE49-F238E27FC236}">
                <a16:creationId xmlns:a16="http://schemas.microsoft.com/office/drawing/2014/main" id="{84F3F6BE-729C-BA03-AE4E-AE93E66F2579}"/>
              </a:ext>
            </a:extLst>
          </p:cNvPr>
          <p:cNvSpPr txBox="1"/>
          <p:nvPr/>
        </p:nvSpPr>
        <p:spPr>
          <a:xfrm>
            <a:off x="790224" y="1625599"/>
            <a:ext cx="10397066" cy="3139321"/>
          </a:xfrm>
          <a:prstGeom prst="rect">
            <a:avLst/>
          </a:prstGeom>
          <a:noFill/>
        </p:spPr>
        <p:txBody>
          <a:bodyPr wrap="square" rtlCol="0">
            <a:spAutoFit/>
          </a:bodyPr>
          <a:lstStyle/>
          <a:p>
            <a:r>
              <a:rPr lang="en-US" b="1" dirty="0">
                <a:latin typeface="Congenial" panose="02000503040000020004" pitchFamily="2" charset="0"/>
              </a:rPr>
              <a:t>Project Sustainability Long-Term (20 points) – 2 Page Maximum </a:t>
            </a:r>
            <a:endParaRPr lang="en-US" dirty="0">
              <a:latin typeface="Congenial" panose="02000503040000020004" pitchFamily="2" charset="0"/>
            </a:endParaRPr>
          </a:p>
          <a:p>
            <a:r>
              <a:rPr lang="en-US" dirty="0">
                <a:latin typeface="Congenial" panose="02000503040000020004" pitchFamily="2" charset="0"/>
              </a:rPr>
              <a:t>a) How are your current services funded? Show how these funds will not be used to supplant current funding sources. </a:t>
            </a:r>
          </a:p>
          <a:p>
            <a:r>
              <a:rPr lang="en-US" dirty="0">
                <a:latin typeface="Congenial" panose="02000503040000020004" pitchFamily="2" charset="0"/>
              </a:rPr>
              <a:t>b) Once 100% of your potentially awarded funds are utilized, how will you sustain this project long-term to continue making a difference?</a:t>
            </a:r>
          </a:p>
          <a:p>
            <a:endParaRPr lang="en-US" dirty="0">
              <a:latin typeface="Congenial" panose="02000503040000020004" pitchFamily="2" charset="0"/>
            </a:endParaRPr>
          </a:p>
          <a:p>
            <a:r>
              <a:rPr lang="en-US" b="1" dirty="0">
                <a:latin typeface="Congenial" panose="02000503040000020004" pitchFamily="2" charset="0"/>
              </a:rPr>
              <a:t>Action Plan (25 points) – Use the template provided </a:t>
            </a:r>
            <a:r>
              <a:rPr lang="en-US" b="1" u="sng" dirty="0">
                <a:solidFill>
                  <a:schemeClr val="accent1"/>
                </a:solidFill>
                <a:latin typeface="Congenial" panose="02000503040000020004" pitchFamily="2" charset="0"/>
                <a:hlinkClick r:id="rId3">
                  <a:extLst>
                    <a:ext uri="{A12FA001-AC4F-418D-AE19-62706E023703}">
                      <ahyp:hlinkClr xmlns:ahyp="http://schemas.microsoft.com/office/drawing/2018/hyperlinkcolor" val="tx"/>
                    </a:ext>
                  </a:extLst>
                </a:hlinkClick>
              </a:rPr>
              <a:t>HERE</a:t>
            </a:r>
            <a:endParaRPr lang="en-US" dirty="0">
              <a:solidFill>
                <a:schemeClr val="accent1"/>
              </a:solidFill>
              <a:latin typeface="Congenial" panose="02000503040000020004" pitchFamily="2" charset="0"/>
            </a:endParaRPr>
          </a:p>
          <a:p>
            <a:r>
              <a:rPr lang="en-US" dirty="0">
                <a:latin typeface="Congenial" panose="02000503040000020004" pitchFamily="2" charset="0"/>
              </a:rPr>
              <a:t>Fill in all areas of the template as appropriate. There are tables for four strategies (delete and add tables based on number of proposed strategies). Strategies outlined in your action plan should mirror those in the proposed project description and include detailed action steps, needed resources, person(s) responsible, performance indicators, and timeframes for implementation. </a:t>
            </a:r>
          </a:p>
        </p:txBody>
      </p:sp>
    </p:spTree>
    <p:extLst>
      <p:ext uri="{BB962C8B-B14F-4D97-AF65-F5344CB8AC3E}">
        <p14:creationId xmlns:p14="http://schemas.microsoft.com/office/powerpoint/2010/main" val="285976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002D3-31AA-B9CA-6360-BDD050310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610CB-7425-7F5B-AF32-F4F8467312D1}"/>
              </a:ext>
            </a:extLst>
          </p:cNvPr>
          <p:cNvSpPr>
            <a:spLocks noGrp="1"/>
          </p:cNvSpPr>
          <p:nvPr>
            <p:ph type="title"/>
          </p:nvPr>
        </p:nvSpPr>
        <p:spPr>
          <a:xfrm>
            <a:off x="822960" y="411480"/>
            <a:ext cx="8761413" cy="706964"/>
          </a:xfrm>
        </p:spPr>
        <p:txBody>
          <a:bodyPr/>
          <a:lstStyle/>
          <a:p>
            <a:r>
              <a:rPr lang="en-US" sz="5400" dirty="0">
                <a:latin typeface="Congenial Light" panose="02000503040000020004" pitchFamily="2" charset="0"/>
              </a:rPr>
              <a:t>Scoring</a:t>
            </a:r>
          </a:p>
        </p:txBody>
      </p:sp>
      <p:sp>
        <p:nvSpPr>
          <p:cNvPr id="5" name="TextBox 4">
            <a:extLst>
              <a:ext uri="{FF2B5EF4-FFF2-40B4-BE49-F238E27FC236}">
                <a16:creationId xmlns:a16="http://schemas.microsoft.com/office/drawing/2014/main" id="{D471957A-A32C-563D-C197-EA8543D2A558}"/>
              </a:ext>
            </a:extLst>
          </p:cNvPr>
          <p:cNvSpPr txBox="1"/>
          <p:nvPr/>
        </p:nvSpPr>
        <p:spPr>
          <a:xfrm>
            <a:off x="897467" y="1975554"/>
            <a:ext cx="10397066" cy="3416320"/>
          </a:xfrm>
          <a:prstGeom prst="rect">
            <a:avLst/>
          </a:prstGeom>
          <a:noFill/>
        </p:spPr>
        <p:txBody>
          <a:bodyPr wrap="square" rtlCol="0">
            <a:spAutoFit/>
          </a:bodyPr>
          <a:lstStyle/>
          <a:p>
            <a:r>
              <a:rPr lang="en-US" b="1" dirty="0">
                <a:latin typeface="Congenial" panose="02000503040000020004" pitchFamily="2" charset="0"/>
              </a:rPr>
              <a:t>Budget (10 points) – Use the template provided </a:t>
            </a:r>
            <a:r>
              <a:rPr lang="en-US" b="1" u="sng" dirty="0">
                <a:solidFill>
                  <a:schemeClr val="accent1"/>
                </a:solidFill>
                <a:latin typeface="Congenial" panose="02000503040000020004" pitchFamily="2" charset="0"/>
                <a:hlinkClick r:id="rId3">
                  <a:extLst>
                    <a:ext uri="{A12FA001-AC4F-418D-AE19-62706E023703}">
                      <ahyp:hlinkClr xmlns:ahyp="http://schemas.microsoft.com/office/drawing/2018/hyperlinkcolor" val="tx"/>
                    </a:ext>
                  </a:extLst>
                </a:hlinkClick>
              </a:rPr>
              <a:t>HERE</a:t>
            </a:r>
            <a:endParaRPr lang="en-US" dirty="0">
              <a:solidFill>
                <a:schemeClr val="accent1"/>
              </a:solidFill>
              <a:latin typeface="Congenial" panose="02000503040000020004" pitchFamily="2" charset="0"/>
            </a:endParaRPr>
          </a:p>
          <a:p>
            <a:r>
              <a:rPr lang="en-US" dirty="0">
                <a:latin typeface="Congenial" panose="02000503040000020004" pitchFamily="2" charset="0"/>
              </a:rPr>
              <a:t>Put the proposed project budget in the provided table format. The proposed budget must be detailed and include components such as: anticipated wage/salary expenses including amounts of personnel hours allocated weekly or overall to the project, and benefits and payroll tax expenses; materials and supplies expenses that are broken down into discrete categories with clear justification of need; training or professional development expenses with accurate estimates of cost per item; cost-sharing; etc. Preference will be given to proposals that cap administrative and/or indirect costs at 3%. All proposed budget items that are administrative or indirect should be thoroughly explained, defined, and have a clear justification of need. Click </a:t>
            </a:r>
            <a:r>
              <a:rPr lang="en-US" u="sng" dirty="0">
                <a:latin typeface="Congenial" panose="02000503040000020004" pitchFamily="2" charset="0"/>
                <a:hlinkClick r:id="rId4"/>
              </a:rPr>
              <a:t>HERE</a:t>
            </a:r>
            <a:r>
              <a:rPr lang="en-US" dirty="0">
                <a:latin typeface="Congenial" panose="02000503040000020004" pitchFamily="2" charset="0"/>
              </a:rPr>
              <a:t> to see items not included in allowable expenses under </a:t>
            </a:r>
            <a:r>
              <a:rPr lang="en-US" u="sng" dirty="0">
                <a:solidFill>
                  <a:schemeClr val="accent1"/>
                </a:solidFill>
                <a:latin typeface="Congenial" panose="02000503040000020004" pitchFamily="2" charset="0"/>
                <a:hlinkClick r:id="rId5">
                  <a:extLst>
                    <a:ext uri="{A12FA001-AC4F-418D-AE19-62706E023703}">
                      <ahyp:hlinkClr xmlns:ahyp="http://schemas.microsoft.com/office/drawing/2018/hyperlinkcolor" val="tx"/>
                    </a:ext>
                  </a:extLst>
                </a:hlinkClick>
              </a:rPr>
              <a:t>Exhibit E </a:t>
            </a:r>
            <a:r>
              <a:rPr lang="en-US" dirty="0">
                <a:latin typeface="Congenial" panose="02000503040000020004" pitchFamily="2" charset="0"/>
              </a:rPr>
              <a:t>as outlined in </a:t>
            </a:r>
            <a:r>
              <a:rPr lang="en-US" i="1" dirty="0">
                <a:latin typeface="Congenial" panose="02000503040000020004" pitchFamily="2" charset="0"/>
              </a:rPr>
              <a:t>State of Indiana Recommendations for Spending National Opioid Settlement Funds</a:t>
            </a:r>
            <a:r>
              <a:rPr lang="en-US" dirty="0">
                <a:latin typeface="Congenial" panose="02000503040000020004" pitchFamily="2" charset="0"/>
              </a:rPr>
              <a:t> (adopted by the Indiana Commission to Combat Substance Use Disorder on November 14, 2024). </a:t>
            </a:r>
          </a:p>
        </p:txBody>
      </p:sp>
    </p:spTree>
    <p:extLst>
      <p:ext uri="{BB962C8B-B14F-4D97-AF65-F5344CB8AC3E}">
        <p14:creationId xmlns:p14="http://schemas.microsoft.com/office/powerpoint/2010/main" val="404538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0884-4675-3CE9-63AE-3020D217E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8C19E-41A6-455A-BB35-52DF737E6349}"/>
              </a:ext>
            </a:extLst>
          </p:cNvPr>
          <p:cNvSpPr>
            <a:spLocks noGrp="1"/>
          </p:cNvSpPr>
          <p:nvPr>
            <p:ph type="title"/>
          </p:nvPr>
        </p:nvSpPr>
        <p:spPr>
          <a:xfrm>
            <a:off x="822960" y="411480"/>
            <a:ext cx="8761413" cy="706964"/>
          </a:xfrm>
        </p:spPr>
        <p:txBody>
          <a:bodyPr/>
          <a:lstStyle/>
          <a:p>
            <a:r>
              <a:rPr lang="en-US" sz="5400" dirty="0">
                <a:latin typeface="Congenial Light" panose="02000503040000020004" pitchFamily="2" charset="0"/>
              </a:rPr>
              <a:t>Scoring</a:t>
            </a:r>
          </a:p>
        </p:txBody>
      </p:sp>
      <p:sp>
        <p:nvSpPr>
          <p:cNvPr id="5" name="TextBox 4">
            <a:extLst>
              <a:ext uri="{FF2B5EF4-FFF2-40B4-BE49-F238E27FC236}">
                <a16:creationId xmlns:a16="http://schemas.microsoft.com/office/drawing/2014/main" id="{FBD48DB3-A37B-429E-8C26-83772EC72F40}"/>
              </a:ext>
            </a:extLst>
          </p:cNvPr>
          <p:cNvSpPr txBox="1"/>
          <p:nvPr/>
        </p:nvSpPr>
        <p:spPr>
          <a:xfrm>
            <a:off x="897467" y="1975554"/>
            <a:ext cx="10397066" cy="1754326"/>
          </a:xfrm>
          <a:prstGeom prst="rect">
            <a:avLst/>
          </a:prstGeom>
          <a:noFill/>
        </p:spPr>
        <p:txBody>
          <a:bodyPr wrap="square" rtlCol="0">
            <a:spAutoFit/>
          </a:bodyPr>
          <a:lstStyle/>
          <a:p>
            <a:r>
              <a:rPr lang="en-US" b="1">
                <a:latin typeface="Congenial" panose="02000503040000020004" pitchFamily="2" charset="0"/>
              </a:rPr>
              <a:t>Bonus Points (Up to 10 points)</a:t>
            </a:r>
            <a:endParaRPr lang="en-US">
              <a:latin typeface="Congenial" panose="02000503040000020004" pitchFamily="2" charset="0"/>
            </a:endParaRPr>
          </a:p>
          <a:p>
            <a:r>
              <a:rPr lang="en-US">
                <a:latin typeface="Congenial" panose="02000503040000020004" pitchFamily="2" charset="0"/>
              </a:rPr>
              <a:t>Applications clearly addressing the MCMHTF priorities may potentially receive up to 10 bonus points.</a:t>
            </a:r>
          </a:p>
          <a:p>
            <a:r>
              <a:rPr lang="en-US">
                <a:latin typeface="Congenial" panose="02000503040000020004" pitchFamily="2" charset="0"/>
              </a:rPr>
              <a:t>a) Access to behavioral health services – Up to 5 points</a:t>
            </a:r>
          </a:p>
          <a:p>
            <a:r>
              <a:rPr lang="en-US">
                <a:latin typeface="Congenial" panose="02000503040000020004" pitchFamily="2" charset="0"/>
              </a:rPr>
              <a:t>b) Priority populations include low-income, unhoused, Department of Child Services-involved, and/or LGBTQIA+ – Up to 5 points</a:t>
            </a:r>
            <a:endParaRPr lang="en-US" dirty="0">
              <a:latin typeface="Congenial" panose="02000503040000020004" pitchFamily="2" charset="0"/>
            </a:endParaRPr>
          </a:p>
        </p:txBody>
      </p:sp>
    </p:spTree>
    <p:extLst>
      <p:ext uri="{BB962C8B-B14F-4D97-AF65-F5344CB8AC3E}">
        <p14:creationId xmlns:p14="http://schemas.microsoft.com/office/powerpoint/2010/main" val="73790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7956-F314-7834-8FB8-9849B52246DF}"/>
              </a:ext>
            </a:extLst>
          </p:cNvPr>
          <p:cNvSpPr>
            <a:spLocks noGrp="1"/>
          </p:cNvSpPr>
          <p:nvPr>
            <p:ph type="title"/>
          </p:nvPr>
        </p:nvSpPr>
        <p:spPr>
          <a:xfrm>
            <a:off x="822960" y="411480"/>
            <a:ext cx="8761413" cy="706964"/>
          </a:xfrm>
        </p:spPr>
        <p:txBody>
          <a:bodyPr/>
          <a:lstStyle/>
          <a:p>
            <a:r>
              <a:rPr lang="en-US" sz="5400" dirty="0"/>
              <a:t>Action Plan Template</a:t>
            </a:r>
          </a:p>
        </p:txBody>
      </p:sp>
      <p:sp>
        <p:nvSpPr>
          <p:cNvPr id="3" name="Content Placeholder 2">
            <a:extLst>
              <a:ext uri="{FF2B5EF4-FFF2-40B4-BE49-F238E27FC236}">
                <a16:creationId xmlns:a16="http://schemas.microsoft.com/office/drawing/2014/main" id="{CB571B48-8CB9-7D59-ADAB-5A8B692DADE6}"/>
              </a:ext>
            </a:extLst>
          </p:cNvPr>
          <p:cNvSpPr>
            <a:spLocks noGrp="1"/>
          </p:cNvSpPr>
          <p:nvPr>
            <p:ph idx="1"/>
          </p:nvPr>
        </p:nvSpPr>
        <p:spPr>
          <a:xfrm>
            <a:off x="319577" y="6414203"/>
            <a:ext cx="3721846" cy="625122"/>
          </a:xfrm>
        </p:spPr>
        <p:txBody>
          <a:bodyPr/>
          <a:lstStyle/>
          <a:p>
            <a:r>
              <a:rPr lang="en-US" b="1" dirty="0">
                <a:solidFill>
                  <a:schemeClr val="accent1"/>
                </a:solidFill>
                <a:hlinkClick r:id="rId3">
                  <a:extLst>
                    <a:ext uri="{A12FA001-AC4F-418D-AE19-62706E023703}">
                      <ahyp:hlinkClr xmlns:ahyp="http://schemas.microsoft.com/office/drawing/2018/hyperlinkcolor" val="tx"/>
                    </a:ext>
                  </a:extLst>
                </a:hlinkClick>
              </a:rPr>
              <a:t>Action Plan Template Here </a:t>
            </a:r>
            <a:endParaRPr lang="en-US" b="1" dirty="0">
              <a:solidFill>
                <a:schemeClr val="accent1"/>
              </a:solidFill>
            </a:endParaRPr>
          </a:p>
        </p:txBody>
      </p:sp>
      <p:pic>
        <p:nvPicPr>
          <p:cNvPr id="7" name="Picture 6">
            <a:extLst>
              <a:ext uri="{FF2B5EF4-FFF2-40B4-BE49-F238E27FC236}">
                <a16:creationId xmlns:a16="http://schemas.microsoft.com/office/drawing/2014/main" id="{733206B3-ECA7-9309-CEE0-81B14E24B569}"/>
              </a:ext>
            </a:extLst>
          </p:cNvPr>
          <p:cNvPicPr>
            <a:picLocks noChangeAspect="1"/>
          </p:cNvPicPr>
          <p:nvPr/>
        </p:nvPicPr>
        <p:blipFill>
          <a:blip r:embed="rId4"/>
          <a:stretch>
            <a:fillRect/>
          </a:stretch>
        </p:blipFill>
        <p:spPr>
          <a:xfrm>
            <a:off x="994240" y="1529637"/>
            <a:ext cx="10012426" cy="4423569"/>
          </a:xfrm>
          <a:prstGeom prst="rect">
            <a:avLst/>
          </a:prstGeom>
        </p:spPr>
      </p:pic>
      <p:sp>
        <p:nvSpPr>
          <p:cNvPr id="8" name="TextBox 7">
            <a:extLst>
              <a:ext uri="{FF2B5EF4-FFF2-40B4-BE49-F238E27FC236}">
                <a16:creationId xmlns:a16="http://schemas.microsoft.com/office/drawing/2014/main" id="{D20FC2BC-61D4-6B9A-0035-B620C18AEC9C}"/>
              </a:ext>
            </a:extLst>
          </p:cNvPr>
          <p:cNvSpPr txBox="1"/>
          <p:nvPr/>
        </p:nvSpPr>
        <p:spPr>
          <a:xfrm>
            <a:off x="7658574" y="1772355"/>
            <a:ext cx="3348092" cy="646331"/>
          </a:xfrm>
          <a:prstGeom prst="rect">
            <a:avLst/>
          </a:prstGeom>
          <a:noFill/>
        </p:spPr>
        <p:txBody>
          <a:bodyPr wrap="square" rtlCol="0">
            <a:spAutoFit/>
          </a:bodyPr>
          <a:lstStyle/>
          <a:p>
            <a:r>
              <a:rPr lang="en-US" dirty="0">
                <a:solidFill>
                  <a:schemeClr val="accent1"/>
                </a:solidFill>
                <a:latin typeface="Congenial" panose="02000503040000020004" pitchFamily="2" charset="0"/>
              </a:rPr>
              <a:t>Use of the Action Plan Template is </a:t>
            </a:r>
            <a:r>
              <a:rPr lang="en-US" u="sng" dirty="0">
                <a:solidFill>
                  <a:schemeClr val="accent1"/>
                </a:solidFill>
                <a:latin typeface="Congenial" panose="02000503040000020004" pitchFamily="2" charset="0"/>
              </a:rPr>
              <a:t>required. </a:t>
            </a:r>
          </a:p>
        </p:txBody>
      </p:sp>
    </p:spTree>
    <p:extLst>
      <p:ext uri="{BB962C8B-B14F-4D97-AF65-F5344CB8AC3E}">
        <p14:creationId xmlns:p14="http://schemas.microsoft.com/office/powerpoint/2010/main" val="353818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9F0D-81DC-049F-C27A-638E9559CE80}"/>
              </a:ext>
            </a:extLst>
          </p:cNvPr>
          <p:cNvSpPr>
            <a:spLocks noGrp="1"/>
          </p:cNvSpPr>
          <p:nvPr>
            <p:ph type="title"/>
          </p:nvPr>
        </p:nvSpPr>
        <p:spPr>
          <a:xfrm>
            <a:off x="822960" y="411480"/>
            <a:ext cx="8761413" cy="997653"/>
          </a:xfrm>
        </p:spPr>
        <p:txBody>
          <a:bodyPr/>
          <a:lstStyle/>
          <a:p>
            <a:r>
              <a:rPr lang="en-US" sz="5400" dirty="0"/>
              <a:t>Budget Template</a:t>
            </a:r>
            <a:br>
              <a:rPr lang="en-US" sz="5400" dirty="0"/>
            </a:br>
            <a:r>
              <a:rPr lang="en-US" sz="5400" dirty="0"/>
              <a:t> </a:t>
            </a:r>
            <a:r>
              <a:rPr lang="en-US" sz="5400" dirty="0">
                <a:solidFill>
                  <a:schemeClr val="accent1"/>
                </a:solidFill>
              </a:rPr>
              <a:t>(Example) </a:t>
            </a:r>
          </a:p>
        </p:txBody>
      </p:sp>
      <p:sp>
        <p:nvSpPr>
          <p:cNvPr id="3" name="Content Placeholder 2">
            <a:extLst>
              <a:ext uri="{FF2B5EF4-FFF2-40B4-BE49-F238E27FC236}">
                <a16:creationId xmlns:a16="http://schemas.microsoft.com/office/drawing/2014/main" id="{E6C94C85-69FB-8E04-ED16-830BBDA5FFF5}"/>
              </a:ext>
            </a:extLst>
          </p:cNvPr>
          <p:cNvSpPr>
            <a:spLocks noGrp="1"/>
          </p:cNvSpPr>
          <p:nvPr>
            <p:ph idx="1"/>
          </p:nvPr>
        </p:nvSpPr>
        <p:spPr>
          <a:xfrm>
            <a:off x="838865" y="6182078"/>
            <a:ext cx="2976779" cy="825500"/>
          </a:xfrm>
        </p:spPr>
        <p:txBody>
          <a:bodyPr/>
          <a:lstStyle/>
          <a:p>
            <a:r>
              <a:rPr lang="en-US" b="1" dirty="0">
                <a:solidFill>
                  <a:schemeClr val="accent1"/>
                </a:solidFill>
                <a:hlinkClick r:id="rId3">
                  <a:extLst>
                    <a:ext uri="{A12FA001-AC4F-418D-AE19-62706E023703}">
                      <ahyp:hlinkClr xmlns:ahyp="http://schemas.microsoft.com/office/drawing/2018/hyperlinkcolor" val="tx"/>
                    </a:ext>
                  </a:extLst>
                </a:hlinkClick>
              </a:rPr>
              <a:t>Budget Template Here </a:t>
            </a:r>
            <a:endParaRPr lang="en-US" b="1" dirty="0">
              <a:solidFill>
                <a:schemeClr val="accent1"/>
              </a:solidFill>
            </a:endParaRPr>
          </a:p>
        </p:txBody>
      </p:sp>
      <p:pic>
        <p:nvPicPr>
          <p:cNvPr id="5" name="Picture 4">
            <a:extLst>
              <a:ext uri="{FF2B5EF4-FFF2-40B4-BE49-F238E27FC236}">
                <a16:creationId xmlns:a16="http://schemas.microsoft.com/office/drawing/2014/main" id="{E847A7B7-BCAD-A634-9EBD-7632CE0F1B9B}"/>
              </a:ext>
            </a:extLst>
          </p:cNvPr>
          <p:cNvPicPr>
            <a:picLocks noChangeAspect="1"/>
          </p:cNvPicPr>
          <p:nvPr/>
        </p:nvPicPr>
        <p:blipFill>
          <a:blip r:embed="rId4"/>
          <a:stretch>
            <a:fillRect/>
          </a:stretch>
        </p:blipFill>
        <p:spPr>
          <a:xfrm>
            <a:off x="4593460" y="903111"/>
            <a:ext cx="7598540" cy="5954889"/>
          </a:xfrm>
          <a:prstGeom prst="rect">
            <a:avLst/>
          </a:prstGeom>
        </p:spPr>
      </p:pic>
    </p:spTree>
    <p:extLst>
      <p:ext uri="{BB962C8B-B14F-4D97-AF65-F5344CB8AC3E}">
        <p14:creationId xmlns:p14="http://schemas.microsoft.com/office/powerpoint/2010/main" val="313098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FFBD8-682E-0D29-9DFC-2AEF72F50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8EA98-343A-D66F-FD13-E03BBA6FCA76}"/>
              </a:ext>
            </a:extLst>
          </p:cNvPr>
          <p:cNvSpPr>
            <a:spLocks noGrp="1"/>
          </p:cNvSpPr>
          <p:nvPr>
            <p:ph type="title"/>
          </p:nvPr>
        </p:nvSpPr>
        <p:spPr>
          <a:xfrm>
            <a:off x="822960" y="411480"/>
            <a:ext cx="8761413" cy="706964"/>
          </a:xfrm>
        </p:spPr>
        <p:txBody>
          <a:bodyPr/>
          <a:lstStyle/>
          <a:p>
            <a:r>
              <a:rPr lang="en-US" sz="5400" dirty="0"/>
              <a:t>Budget Template</a:t>
            </a:r>
          </a:p>
        </p:txBody>
      </p:sp>
      <p:sp>
        <p:nvSpPr>
          <p:cNvPr id="3" name="Content Placeholder 2">
            <a:extLst>
              <a:ext uri="{FF2B5EF4-FFF2-40B4-BE49-F238E27FC236}">
                <a16:creationId xmlns:a16="http://schemas.microsoft.com/office/drawing/2014/main" id="{126AA086-78AD-7943-2F0C-2CA4F8ABE66D}"/>
              </a:ext>
            </a:extLst>
          </p:cNvPr>
          <p:cNvSpPr>
            <a:spLocks noGrp="1"/>
          </p:cNvSpPr>
          <p:nvPr>
            <p:ph idx="1"/>
          </p:nvPr>
        </p:nvSpPr>
        <p:spPr>
          <a:xfrm>
            <a:off x="838865" y="6182078"/>
            <a:ext cx="2976779" cy="825500"/>
          </a:xfrm>
        </p:spPr>
        <p:txBody>
          <a:bodyPr/>
          <a:lstStyle/>
          <a:p>
            <a:r>
              <a:rPr lang="en-US" b="1" dirty="0">
                <a:solidFill>
                  <a:schemeClr val="accent1"/>
                </a:solidFill>
                <a:hlinkClick r:id="rId3">
                  <a:extLst>
                    <a:ext uri="{A12FA001-AC4F-418D-AE19-62706E023703}">
                      <ahyp:hlinkClr xmlns:ahyp="http://schemas.microsoft.com/office/drawing/2018/hyperlinkcolor" val="tx"/>
                    </a:ext>
                  </a:extLst>
                </a:hlinkClick>
              </a:rPr>
              <a:t>Budget Template Here </a:t>
            </a:r>
            <a:endParaRPr lang="en-US" b="1" dirty="0">
              <a:solidFill>
                <a:schemeClr val="accent1"/>
              </a:solidFill>
            </a:endParaRPr>
          </a:p>
        </p:txBody>
      </p:sp>
      <p:pic>
        <p:nvPicPr>
          <p:cNvPr id="6" name="Picture 5">
            <a:extLst>
              <a:ext uri="{FF2B5EF4-FFF2-40B4-BE49-F238E27FC236}">
                <a16:creationId xmlns:a16="http://schemas.microsoft.com/office/drawing/2014/main" id="{B044BED3-E073-54CC-21A1-22A93380FD50}"/>
              </a:ext>
            </a:extLst>
          </p:cNvPr>
          <p:cNvPicPr>
            <a:picLocks noChangeAspect="1"/>
          </p:cNvPicPr>
          <p:nvPr/>
        </p:nvPicPr>
        <p:blipFill>
          <a:blip r:embed="rId4"/>
          <a:stretch>
            <a:fillRect/>
          </a:stretch>
        </p:blipFill>
        <p:spPr>
          <a:xfrm>
            <a:off x="5949244" y="1098272"/>
            <a:ext cx="6242756" cy="5759728"/>
          </a:xfrm>
          <a:prstGeom prst="rect">
            <a:avLst/>
          </a:prstGeom>
        </p:spPr>
      </p:pic>
      <p:sp>
        <p:nvSpPr>
          <p:cNvPr id="7" name="TextBox 6">
            <a:extLst>
              <a:ext uri="{FF2B5EF4-FFF2-40B4-BE49-F238E27FC236}">
                <a16:creationId xmlns:a16="http://schemas.microsoft.com/office/drawing/2014/main" id="{9ED65773-7648-7DE7-5016-C73E886908F7}"/>
              </a:ext>
            </a:extLst>
          </p:cNvPr>
          <p:cNvSpPr txBox="1"/>
          <p:nvPr/>
        </p:nvSpPr>
        <p:spPr>
          <a:xfrm>
            <a:off x="930396" y="2782669"/>
            <a:ext cx="3348092" cy="646331"/>
          </a:xfrm>
          <a:prstGeom prst="rect">
            <a:avLst/>
          </a:prstGeom>
          <a:noFill/>
        </p:spPr>
        <p:txBody>
          <a:bodyPr wrap="square" rtlCol="0">
            <a:spAutoFit/>
          </a:bodyPr>
          <a:lstStyle/>
          <a:p>
            <a:r>
              <a:rPr lang="en-US" dirty="0">
                <a:solidFill>
                  <a:schemeClr val="accent1"/>
                </a:solidFill>
                <a:latin typeface="Congenial" panose="02000503040000020004" pitchFamily="2" charset="0"/>
              </a:rPr>
              <a:t>Use of the Budget Template is </a:t>
            </a:r>
            <a:r>
              <a:rPr lang="en-US" u="sng" dirty="0">
                <a:solidFill>
                  <a:schemeClr val="accent1"/>
                </a:solidFill>
                <a:latin typeface="Congenial" panose="02000503040000020004" pitchFamily="2" charset="0"/>
              </a:rPr>
              <a:t>required. </a:t>
            </a:r>
          </a:p>
        </p:txBody>
      </p:sp>
    </p:spTree>
    <p:extLst>
      <p:ext uri="{BB962C8B-B14F-4D97-AF65-F5344CB8AC3E}">
        <p14:creationId xmlns:p14="http://schemas.microsoft.com/office/powerpoint/2010/main" val="267434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C5E6-51A1-C513-6D84-FC5256CC07B0}"/>
              </a:ext>
            </a:extLst>
          </p:cNvPr>
          <p:cNvSpPr>
            <a:spLocks noGrp="1"/>
          </p:cNvSpPr>
          <p:nvPr>
            <p:ph type="title"/>
          </p:nvPr>
        </p:nvSpPr>
        <p:spPr>
          <a:xfrm>
            <a:off x="822960" y="411480"/>
            <a:ext cx="8761413" cy="706964"/>
          </a:xfrm>
        </p:spPr>
        <p:txBody>
          <a:bodyPr/>
          <a:lstStyle/>
          <a:p>
            <a:r>
              <a:rPr lang="en-US" sz="5400" dirty="0">
                <a:latin typeface="Congenial Light" panose="02000503040000020004" pitchFamily="2" charset="0"/>
              </a:rPr>
              <a:t>Smarter Select</a:t>
            </a:r>
          </a:p>
        </p:txBody>
      </p:sp>
      <p:pic>
        <p:nvPicPr>
          <p:cNvPr id="9" name="Picture 8">
            <a:extLst>
              <a:ext uri="{FF2B5EF4-FFF2-40B4-BE49-F238E27FC236}">
                <a16:creationId xmlns:a16="http://schemas.microsoft.com/office/drawing/2014/main" id="{E69E6B3C-93CF-4FFE-ED99-24F8FD6AE0C9}"/>
              </a:ext>
            </a:extLst>
          </p:cNvPr>
          <p:cNvPicPr>
            <a:picLocks noChangeAspect="1"/>
          </p:cNvPicPr>
          <p:nvPr/>
        </p:nvPicPr>
        <p:blipFill>
          <a:blip r:embed="rId3"/>
          <a:stretch>
            <a:fillRect/>
          </a:stretch>
        </p:blipFill>
        <p:spPr>
          <a:xfrm>
            <a:off x="2340017" y="1676529"/>
            <a:ext cx="9673342" cy="4251831"/>
          </a:xfrm>
          <a:prstGeom prst="rect">
            <a:avLst/>
          </a:prstGeom>
        </p:spPr>
      </p:pic>
      <p:sp>
        <p:nvSpPr>
          <p:cNvPr id="11" name="TextBox 10">
            <a:extLst>
              <a:ext uri="{FF2B5EF4-FFF2-40B4-BE49-F238E27FC236}">
                <a16:creationId xmlns:a16="http://schemas.microsoft.com/office/drawing/2014/main" id="{5BFD3ADC-B6CE-DFEF-7377-CC156F04531B}"/>
              </a:ext>
            </a:extLst>
          </p:cNvPr>
          <p:cNvSpPr txBox="1"/>
          <p:nvPr/>
        </p:nvSpPr>
        <p:spPr>
          <a:xfrm>
            <a:off x="354905" y="2194169"/>
            <a:ext cx="1854895" cy="2862322"/>
          </a:xfrm>
          <a:prstGeom prst="rect">
            <a:avLst/>
          </a:prstGeom>
          <a:noFill/>
        </p:spPr>
        <p:txBody>
          <a:bodyPr wrap="square">
            <a:spAutoFit/>
          </a:bodyPr>
          <a:lstStyle/>
          <a:p>
            <a:r>
              <a:rPr lang="en-US" sz="2000" dirty="0">
                <a:solidFill>
                  <a:schemeClr val="accent4">
                    <a:lumMod val="75000"/>
                  </a:schemeClr>
                </a:solidFill>
                <a:latin typeface="Congenial" panose="020F0502020204030204" pitchFamily="2" charset="0"/>
                <a:cs typeface="Calibri" panose="020F0502020204030204" pitchFamily="34" charset="0"/>
              </a:rPr>
              <a:t>If you do not already have one, you will need to create a Smarter Select account. It is free and simple. </a:t>
            </a:r>
          </a:p>
        </p:txBody>
      </p:sp>
      <p:sp>
        <p:nvSpPr>
          <p:cNvPr id="13" name="TextBox 12">
            <a:extLst>
              <a:ext uri="{FF2B5EF4-FFF2-40B4-BE49-F238E27FC236}">
                <a16:creationId xmlns:a16="http://schemas.microsoft.com/office/drawing/2014/main" id="{97534990-BEC9-27CD-D13A-857DE720974C}"/>
              </a:ext>
            </a:extLst>
          </p:cNvPr>
          <p:cNvSpPr txBox="1"/>
          <p:nvPr/>
        </p:nvSpPr>
        <p:spPr>
          <a:xfrm>
            <a:off x="583977" y="6212466"/>
            <a:ext cx="6096000" cy="369332"/>
          </a:xfrm>
          <a:prstGeom prst="rect">
            <a:avLst/>
          </a:prstGeom>
          <a:noFill/>
        </p:spPr>
        <p:txBody>
          <a:bodyPr wrap="square">
            <a:spAutoFit/>
          </a:bodyPr>
          <a:lstStyle/>
          <a:p>
            <a:r>
              <a:rPr lang="en-US" sz="1800" b="1" u="sng"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4"/>
              </a:rPr>
              <a:t>Application Link Here</a:t>
            </a:r>
            <a:r>
              <a:rPr lang="en-US" sz="18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endParaRPr lang="en-US" b="1" dirty="0">
              <a:solidFill>
                <a:schemeClr val="accent1"/>
              </a:solidFill>
            </a:endParaRPr>
          </a:p>
        </p:txBody>
      </p:sp>
    </p:spTree>
    <p:extLst>
      <p:ext uri="{BB962C8B-B14F-4D97-AF65-F5344CB8AC3E}">
        <p14:creationId xmlns:p14="http://schemas.microsoft.com/office/powerpoint/2010/main" val="50525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153D-F920-A694-991B-4EC546B5192E}"/>
              </a:ext>
            </a:extLst>
          </p:cNvPr>
          <p:cNvSpPr>
            <a:spLocks noGrp="1"/>
          </p:cNvSpPr>
          <p:nvPr>
            <p:ph type="title"/>
          </p:nvPr>
        </p:nvSpPr>
        <p:spPr>
          <a:xfrm>
            <a:off x="822960" y="411480"/>
            <a:ext cx="8761413" cy="706964"/>
          </a:xfrm>
        </p:spPr>
        <p:txBody>
          <a:bodyPr>
            <a:normAutofit fontScale="90000"/>
          </a:bodyPr>
          <a:lstStyle/>
          <a:p>
            <a:r>
              <a:rPr lang="en-US" sz="6000" dirty="0">
                <a:solidFill>
                  <a:srgbClr val="EBEBEB"/>
                </a:solidFill>
              </a:rPr>
              <a:t>MCMHTF Background</a:t>
            </a:r>
            <a:endParaRPr lang="en-US" dirty="0">
              <a:solidFill>
                <a:srgbClr val="EBEBEB"/>
              </a:solidFill>
            </a:endParaRPr>
          </a:p>
        </p:txBody>
      </p:sp>
      <p:sp>
        <p:nvSpPr>
          <p:cNvPr id="3" name="Content Placeholder 2">
            <a:extLst>
              <a:ext uri="{FF2B5EF4-FFF2-40B4-BE49-F238E27FC236}">
                <a16:creationId xmlns:a16="http://schemas.microsoft.com/office/drawing/2014/main" id="{ACED0A14-420D-FDE9-A52D-E4F8235D34C9}"/>
              </a:ext>
            </a:extLst>
          </p:cNvPr>
          <p:cNvSpPr>
            <a:spLocks noGrp="1"/>
          </p:cNvSpPr>
          <p:nvPr>
            <p:ph idx="1"/>
          </p:nvPr>
        </p:nvSpPr>
        <p:spPr>
          <a:xfrm>
            <a:off x="562804" y="1981200"/>
            <a:ext cx="10997018" cy="4659086"/>
          </a:xfrm>
        </p:spPr>
        <p:txBody>
          <a:bodyPr anchor="ctr">
            <a:normAutofit/>
          </a:bodyPr>
          <a:lstStyle/>
          <a:p>
            <a:pPr marL="342900" indent="-342900">
              <a:buFont typeface="Arial" panose="020B0604020202020204" pitchFamily="34" charset="0"/>
              <a:buChar char="•"/>
            </a:pPr>
            <a:r>
              <a:rPr lang="en-US" sz="2000" b="0" i="0" u="none" strike="noStrike" baseline="0" dirty="0">
                <a:solidFill>
                  <a:schemeClr val="tx1"/>
                </a:solidFill>
                <a:latin typeface="Congenial" panose="02000503040000020004" pitchFamily="2" charset="0"/>
              </a:rPr>
              <a:t>As part of the Better Communities Coalition, the Morgan County Mental Health Task Force (MCMHTF) was established in 2021. </a:t>
            </a:r>
          </a:p>
          <a:p>
            <a:pPr marL="342900" indent="-342900">
              <a:buFont typeface="Arial" panose="020B0604020202020204" pitchFamily="34" charset="0"/>
              <a:buChar char="•"/>
            </a:pPr>
            <a:r>
              <a:rPr lang="en-US" sz="2000" b="0" i="0" u="none" strike="noStrike" baseline="0" dirty="0">
                <a:solidFill>
                  <a:schemeClr val="tx1"/>
                </a:solidFill>
                <a:latin typeface="Congenial" panose="02000503040000020004" pitchFamily="2" charset="0"/>
              </a:rPr>
              <a:t>Comprised of more than 100 individual members representing over 50 organizations, the MCMHTF envisions a community where all individuals are supported in achieving mental health wellbeing. </a:t>
            </a:r>
          </a:p>
          <a:p>
            <a:pPr marL="342900" indent="-342900">
              <a:buFont typeface="Arial" panose="020B0604020202020204" pitchFamily="34" charset="0"/>
              <a:buChar char="•"/>
            </a:pPr>
            <a:r>
              <a:rPr lang="en-US" sz="2000" b="0" i="0" u="none" strike="noStrike" baseline="0" dirty="0">
                <a:solidFill>
                  <a:schemeClr val="tx1"/>
                </a:solidFill>
                <a:latin typeface="Congenial" panose="02000503040000020004" pitchFamily="2" charset="0"/>
              </a:rPr>
              <a:t>The task force utilizes the Strategic Prevention Framework to collaboratively assess and address community mental health needs.</a:t>
            </a:r>
          </a:p>
          <a:p>
            <a:pPr marL="342900" indent="-34290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The MCMHTF is dedicated to upholding core values throughout the grantmaking process. We emphasize collaboration, inclusivity, transparency, and trust, while making data-informed decisions focused on achieving measurable results.  </a:t>
            </a:r>
            <a:endParaRPr lang="en-US" sz="2000" b="0" i="0" u="none" strike="noStrike" baseline="0" dirty="0">
              <a:solidFill>
                <a:schemeClr val="tx1"/>
              </a:solidFill>
              <a:latin typeface="Congenial" panose="02000503040000020004" pitchFamily="2" charset="0"/>
            </a:endParaRPr>
          </a:p>
          <a:p>
            <a:pPr marL="342900" indent="-342900">
              <a:buFont typeface="Arial" panose="020B0604020202020204" pitchFamily="34" charset="0"/>
              <a:buChar char="•"/>
            </a:pPr>
            <a:endParaRPr lang="en-US" sz="2000" b="0" i="0" u="none" strike="noStrike" baseline="0" dirty="0">
              <a:solidFill>
                <a:schemeClr val="tx1"/>
              </a:solidFill>
              <a:latin typeface="Congenial" panose="02000503040000020004" pitchFamily="2" charset="0"/>
            </a:endParaRPr>
          </a:p>
          <a:p>
            <a:pPr marL="342900" indent="-342900">
              <a:buFont typeface="Arial" panose="020B0604020202020204" pitchFamily="34" charset="0"/>
              <a:buChar char="•"/>
            </a:pPr>
            <a:endParaRPr lang="en-US" sz="2000" b="0" i="0" u="none" strike="noStrike" baseline="0" dirty="0">
              <a:solidFill>
                <a:schemeClr val="tx1"/>
              </a:solidFill>
              <a:latin typeface="Congenial" panose="02000503040000020004" pitchFamily="2" charset="0"/>
            </a:endParaRPr>
          </a:p>
        </p:txBody>
      </p:sp>
    </p:spTree>
    <p:extLst>
      <p:ext uri="{BB962C8B-B14F-4D97-AF65-F5344CB8AC3E}">
        <p14:creationId xmlns:p14="http://schemas.microsoft.com/office/powerpoint/2010/main" val="138870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48583-1D6F-5C27-BEF5-354E053E3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3E889-008F-A273-1126-06C8283600A1}"/>
              </a:ext>
            </a:extLst>
          </p:cNvPr>
          <p:cNvSpPr>
            <a:spLocks noGrp="1"/>
          </p:cNvSpPr>
          <p:nvPr>
            <p:ph type="title"/>
          </p:nvPr>
        </p:nvSpPr>
        <p:spPr>
          <a:xfrm>
            <a:off x="822960" y="411480"/>
            <a:ext cx="8761413" cy="706964"/>
          </a:xfrm>
        </p:spPr>
        <p:txBody>
          <a:bodyPr/>
          <a:lstStyle/>
          <a:p>
            <a:r>
              <a:rPr lang="en-US" sz="5400" dirty="0">
                <a:latin typeface="Congenial Light" panose="02000503040000020004" pitchFamily="2" charset="0"/>
              </a:rPr>
              <a:t>Smarter Select</a:t>
            </a:r>
          </a:p>
        </p:txBody>
      </p:sp>
      <p:sp>
        <p:nvSpPr>
          <p:cNvPr id="4" name="Content Placeholder 3">
            <a:extLst>
              <a:ext uri="{FF2B5EF4-FFF2-40B4-BE49-F238E27FC236}">
                <a16:creationId xmlns:a16="http://schemas.microsoft.com/office/drawing/2014/main" id="{42586A2A-C39B-A08F-F60F-CBDA45E330EB}"/>
              </a:ext>
            </a:extLst>
          </p:cNvPr>
          <p:cNvSpPr>
            <a:spLocks noGrp="1"/>
          </p:cNvSpPr>
          <p:nvPr>
            <p:ph idx="1"/>
          </p:nvPr>
        </p:nvSpPr>
        <p:spPr>
          <a:xfrm>
            <a:off x="8056089" y="1279241"/>
            <a:ext cx="3842399" cy="4555582"/>
          </a:xfrm>
        </p:spPr>
        <p:txBody>
          <a:bodyPr>
            <a:noAutofit/>
          </a:bodyPr>
          <a:lstStyle/>
          <a:p>
            <a:r>
              <a:rPr lang="en-US" sz="2000" dirty="0">
                <a:solidFill>
                  <a:schemeClr val="accent4">
                    <a:lumMod val="75000"/>
                  </a:schemeClr>
                </a:solidFill>
                <a:latin typeface="Congenial" panose="02000503040000020004" pitchFamily="2" charset="0"/>
                <a:cs typeface="Calibri" panose="020F0502020204030204" pitchFamily="34" charset="0"/>
              </a:rPr>
              <a:t>It is recommended that you review the Smarter Select application form to see all the elements needed. There are pieces that will not be scored but are still required. </a:t>
            </a:r>
          </a:p>
          <a:p>
            <a:r>
              <a:rPr lang="en-US" sz="2000" dirty="0">
                <a:solidFill>
                  <a:schemeClr val="accent4">
                    <a:lumMod val="75000"/>
                  </a:schemeClr>
                </a:solidFill>
                <a:latin typeface="Congenial" panose="02000503040000020004" pitchFamily="2" charset="0"/>
                <a:cs typeface="Calibri" panose="020F0502020204030204" pitchFamily="34" charset="0"/>
              </a:rPr>
              <a:t>Smarter Select does not have a spelling/grammar check feature. Please consider copying and pasting your information into the form.</a:t>
            </a:r>
          </a:p>
          <a:p>
            <a:r>
              <a:rPr lang="en-US" sz="2000" dirty="0">
                <a:solidFill>
                  <a:schemeClr val="accent4">
                    <a:lumMod val="75000"/>
                  </a:schemeClr>
                </a:solidFill>
                <a:latin typeface="Congenial" panose="02000503040000020004" pitchFamily="2" charset="0"/>
                <a:cs typeface="Calibri" panose="020F0502020204030204" pitchFamily="34" charset="0"/>
              </a:rPr>
              <a:t>You may edit your submitted application up until the due date when the application window closes. </a:t>
            </a:r>
          </a:p>
        </p:txBody>
      </p:sp>
      <p:pic>
        <p:nvPicPr>
          <p:cNvPr id="5" name="Picture 4">
            <a:extLst>
              <a:ext uri="{FF2B5EF4-FFF2-40B4-BE49-F238E27FC236}">
                <a16:creationId xmlns:a16="http://schemas.microsoft.com/office/drawing/2014/main" id="{4F6127CC-C191-1F1F-E36D-01358B16CA53}"/>
              </a:ext>
            </a:extLst>
          </p:cNvPr>
          <p:cNvPicPr>
            <a:picLocks noChangeAspect="1"/>
          </p:cNvPicPr>
          <p:nvPr/>
        </p:nvPicPr>
        <p:blipFill>
          <a:blip r:embed="rId3"/>
          <a:stretch>
            <a:fillRect/>
          </a:stretch>
        </p:blipFill>
        <p:spPr>
          <a:xfrm>
            <a:off x="734956" y="2221639"/>
            <a:ext cx="7155930" cy="2670786"/>
          </a:xfrm>
          <a:prstGeom prst="rect">
            <a:avLst/>
          </a:prstGeom>
        </p:spPr>
      </p:pic>
      <p:sp>
        <p:nvSpPr>
          <p:cNvPr id="8" name="Oval 7">
            <a:extLst>
              <a:ext uri="{FF2B5EF4-FFF2-40B4-BE49-F238E27FC236}">
                <a16:creationId xmlns:a16="http://schemas.microsoft.com/office/drawing/2014/main" id="{71F2330A-A10A-BF55-FE67-0BF4A446F6C4}"/>
              </a:ext>
            </a:extLst>
          </p:cNvPr>
          <p:cNvSpPr/>
          <p:nvPr/>
        </p:nvSpPr>
        <p:spPr>
          <a:xfrm>
            <a:off x="569752" y="4475882"/>
            <a:ext cx="1072782" cy="570251"/>
          </a:xfrm>
          <a:prstGeom prst="ellipse">
            <a:avLst/>
          </a:prstGeom>
          <a:noFill/>
          <a:ln w="317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75000"/>
                </a:schemeClr>
              </a:solidFill>
            </a:endParaRPr>
          </a:p>
        </p:txBody>
      </p:sp>
      <p:sp>
        <p:nvSpPr>
          <p:cNvPr id="6" name="TextBox 5">
            <a:extLst>
              <a:ext uri="{FF2B5EF4-FFF2-40B4-BE49-F238E27FC236}">
                <a16:creationId xmlns:a16="http://schemas.microsoft.com/office/drawing/2014/main" id="{4C2C0C26-FBE0-2CDF-D322-215E3F146C1A}"/>
              </a:ext>
            </a:extLst>
          </p:cNvPr>
          <p:cNvSpPr txBox="1"/>
          <p:nvPr/>
        </p:nvSpPr>
        <p:spPr>
          <a:xfrm>
            <a:off x="583977" y="6212466"/>
            <a:ext cx="6096000" cy="369332"/>
          </a:xfrm>
          <a:prstGeom prst="rect">
            <a:avLst/>
          </a:prstGeom>
          <a:noFill/>
        </p:spPr>
        <p:txBody>
          <a:bodyPr wrap="square">
            <a:spAutoFit/>
          </a:bodyPr>
          <a:lstStyle/>
          <a:p>
            <a:r>
              <a:rPr lang="en-US" sz="1800" b="1" u="sng"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4"/>
              </a:rPr>
              <a:t>Application Link Here</a:t>
            </a:r>
            <a:r>
              <a:rPr lang="en-US" sz="18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endParaRPr lang="en-US" b="1" dirty="0">
              <a:solidFill>
                <a:schemeClr val="accent1"/>
              </a:solidFill>
            </a:endParaRPr>
          </a:p>
        </p:txBody>
      </p:sp>
    </p:spTree>
    <p:extLst>
      <p:ext uri="{BB962C8B-B14F-4D97-AF65-F5344CB8AC3E}">
        <p14:creationId xmlns:p14="http://schemas.microsoft.com/office/powerpoint/2010/main" val="377960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E24B-63EB-EA78-078C-EBE950EE6E41}"/>
              </a:ext>
            </a:extLst>
          </p:cNvPr>
          <p:cNvSpPr>
            <a:spLocks noGrp="1"/>
          </p:cNvSpPr>
          <p:nvPr>
            <p:ph type="title"/>
          </p:nvPr>
        </p:nvSpPr>
        <p:spPr>
          <a:xfrm>
            <a:off x="822960" y="411480"/>
            <a:ext cx="8761413" cy="706964"/>
          </a:xfrm>
        </p:spPr>
        <p:txBody>
          <a:bodyPr/>
          <a:lstStyle/>
          <a:p>
            <a:r>
              <a:rPr lang="en-US" sz="5400" dirty="0"/>
              <a:t>Important Links</a:t>
            </a:r>
          </a:p>
        </p:txBody>
      </p:sp>
      <p:sp>
        <p:nvSpPr>
          <p:cNvPr id="3" name="Content Placeholder 2">
            <a:extLst>
              <a:ext uri="{FF2B5EF4-FFF2-40B4-BE49-F238E27FC236}">
                <a16:creationId xmlns:a16="http://schemas.microsoft.com/office/drawing/2014/main" id="{BB4DDA4A-CBAF-3015-752C-0CCEEE7987D7}"/>
              </a:ext>
            </a:extLst>
          </p:cNvPr>
          <p:cNvSpPr>
            <a:spLocks noGrp="1"/>
          </p:cNvSpPr>
          <p:nvPr>
            <p:ph idx="1"/>
          </p:nvPr>
        </p:nvSpPr>
        <p:spPr>
          <a:xfrm>
            <a:off x="621298" y="1856447"/>
            <a:ext cx="10949403" cy="4590073"/>
          </a:xfrm>
        </p:spPr>
        <p:txBody>
          <a:bodyPr>
            <a:noAutofit/>
          </a:bodyPr>
          <a:lstStyle/>
          <a:p>
            <a:pPr marL="285750" indent="-285750">
              <a:buFont typeface="Arial" panose="020B0604020202020204" pitchFamily="34" charset="0"/>
              <a:buChar char="•"/>
            </a:pPr>
            <a:r>
              <a:rPr lang="en-US" sz="2000" dirty="0">
                <a:solidFill>
                  <a:schemeClr val="accent1"/>
                </a:solidFill>
                <a:latin typeface="Congenial" panose="02000503040000020004" pitchFamily="2" charset="0"/>
                <a:cs typeface="Calibri" panose="020F0502020204030204" pitchFamily="34" charset="0"/>
                <a:hlinkClick r:id="rId3">
                  <a:extLst>
                    <a:ext uri="{A12FA001-AC4F-418D-AE19-62706E023703}">
                      <ahyp:hlinkClr xmlns:ahyp="http://schemas.microsoft.com/office/drawing/2018/hyperlinkcolor" val="tx"/>
                    </a:ext>
                  </a:extLst>
                </a:hlinkClick>
              </a:rPr>
              <a:t>Morgan County – Mooresville Opioid Settlement Funds website</a:t>
            </a:r>
            <a:endParaRPr lang="en-US" sz="2000" dirty="0">
              <a:solidFill>
                <a:schemeClr val="accent1"/>
              </a:solidFill>
              <a:latin typeface="Congenial" panose="02000503040000020004" pitchFamily="2" charset="0"/>
            </a:endParaRPr>
          </a:p>
          <a:p>
            <a:pPr marL="285750" indent="-285750">
              <a:buFont typeface="Arial" panose="020B0604020202020204" pitchFamily="34" charset="0"/>
              <a:buChar char="•"/>
            </a:pPr>
            <a:r>
              <a:rPr lang="en-US" sz="2000" dirty="0">
                <a:solidFill>
                  <a:schemeClr val="accent1"/>
                </a:solidFill>
                <a:latin typeface="Congenial" panose="02000503040000020004" pitchFamily="2" charset="0"/>
                <a:cs typeface="Calibri" panose="020F0502020204030204" pitchFamily="34" charset="0"/>
                <a:hlinkClick r:id="rId4">
                  <a:extLst>
                    <a:ext uri="{A12FA001-AC4F-418D-AE19-62706E023703}">
                      <ahyp:hlinkClr xmlns:ahyp="http://schemas.microsoft.com/office/drawing/2018/hyperlinkcolor" val="tx"/>
                    </a:ext>
                  </a:extLst>
                </a:hlinkClick>
              </a:rPr>
              <a:t>Request For Proposals RFP-MCMHTF-2026</a:t>
            </a:r>
            <a:r>
              <a:rPr lang="en-US" sz="2000" dirty="0">
                <a:solidFill>
                  <a:schemeClr val="accent1"/>
                </a:solidFill>
                <a:latin typeface="Congenial" panose="02000503040000020004" pitchFamily="2" charset="0"/>
                <a:cs typeface="Calibri" panose="020F0502020204030204" pitchFamily="34" charset="0"/>
              </a:rPr>
              <a:t> </a:t>
            </a:r>
          </a:p>
          <a:p>
            <a:pPr marL="285750" indent="-285750">
              <a:buFont typeface="Arial" panose="020B0604020202020204" pitchFamily="34" charset="0"/>
              <a:buChar char="•"/>
            </a:pPr>
            <a:r>
              <a:rPr lang="en-US" sz="2000" dirty="0">
                <a:solidFill>
                  <a:schemeClr val="accent1"/>
                </a:solidFill>
                <a:latin typeface="Congenial" panose="02000503040000020004" pitchFamily="2" charset="0"/>
                <a:cs typeface="Calibri" panose="020F0502020204030204" pitchFamily="34" charset="0"/>
                <a:hlinkClick r:id="rId5">
                  <a:extLst>
                    <a:ext uri="{A12FA001-AC4F-418D-AE19-62706E023703}">
                      <ahyp:hlinkClr xmlns:ahyp="http://schemas.microsoft.com/office/drawing/2018/hyperlinkcolor" val="tx"/>
                    </a:ext>
                  </a:extLst>
                </a:hlinkClick>
              </a:rPr>
              <a:t>Smarter Select Application </a:t>
            </a:r>
            <a:endParaRPr lang="en-US" sz="2000" dirty="0">
              <a:solidFill>
                <a:schemeClr val="accent1"/>
              </a:solidFill>
              <a:latin typeface="Congenial" panose="02000503040000020004" pitchFamily="2" charset="0"/>
              <a:cs typeface="Calibri" panose="020F0502020204030204" pitchFamily="34" charset="0"/>
            </a:endParaRPr>
          </a:p>
          <a:p>
            <a:pPr marL="285750" indent="-285750">
              <a:buFont typeface="Arial" panose="020B0604020202020204" pitchFamily="34" charset="0"/>
              <a:buChar char="•"/>
            </a:pPr>
            <a:r>
              <a:rPr lang="en-US" sz="2000" dirty="0">
                <a:solidFill>
                  <a:schemeClr val="accent1"/>
                </a:solidFill>
                <a:latin typeface="Congenial" panose="02000503040000020004" pitchFamily="2" charset="0"/>
                <a:cs typeface="Calibri" panose="020F0502020204030204" pitchFamily="34" charset="0"/>
                <a:hlinkClick r:id="rId6">
                  <a:extLst>
                    <a:ext uri="{A12FA001-AC4F-418D-AE19-62706E023703}">
                      <ahyp:hlinkClr xmlns:ahyp="http://schemas.microsoft.com/office/drawing/2018/hyperlinkcolor" val="tx"/>
                    </a:ext>
                  </a:extLst>
                </a:hlinkClick>
              </a:rPr>
              <a:t>Frequently Asked Questions </a:t>
            </a:r>
            <a:endParaRPr lang="en-US" sz="2000" dirty="0">
              <a:solidFill>
                <a:schemeClr val="accent1"/>
              </a:solidFill>
              <a:latin typeface="Congenial" panose="02000503040000020004" pitchFamily="2" charset="0"/>
              <a:cs typeface="Calibri" panose="020F0502020204030204" pitchFamily="34" charset="0"/>
            </a:endParaRPr>
          </a:p>
          <a:p>
            <a:pPr marL="285750" indent="-285750">
              <a:buFont typeface="Arial" panose="020B0604020202020204" pitchFamily="34" charset="0"/>
              <a:buChar char="•"/>
            </a:pPr>
            <a:r>
              <a:rPr lang="en-US" sz="2000" dirty="0">
                <a:solidFill>
                  <a:schemeClr val="accent1"/>
                </a:solidFill>
                <a:latin typeface="Congenial" panose="02000503040000020004" pitchFamily="2" charset="0"/>
                <a:cs typeface="Calibri" panose="020F0502020204030204" pitchFamily="34" charset="0"/>
                <a:hlinkClick r:id="rId7">
                  <a:extLst>
                    <a:ext uri="{A12FA001-AC4F-418D-AE19-62706E023703}">
                      <ahyp:hlinkClr xmlns:ahyp="http://schemas.microsoft.com/office/drawing/2018/hyperlinkcolor" val="tx"/>
                    </a:ext>
                  </a:extLst>
                </a:hlinkClick>
              </a:rPr>
              <a:t>Action Plan Template </a:t>
            </a:r>
            <a:endParaRPr lang="en-US" sz="2000" dirty="0">
              <a:solidFill>
                <a:schemeClr val="accent1"/>
              </a:solidFill>
              <a:latin typeface="Congenial" panose="02000503040000020004" pitchFamily="2" charset="0"/>
              <a:cs typeface="Calibri" panose="020F0502020204030204" pitchFamily="34" charset="0"/>
            </a:endParaRPr>
          </a:p>
          <a:p>
            <a:pPr marL="285750" indent="-285750">
              <a:buFont typeface="Arial" panose="020B0604020202020204" pitchFamily="34" charset="0"/>
              <a:buChar char="•"/>
            </a:pPr>
            <a:r>
              <a:rPr lang="en-US" sz="2000" dirty="0">
                <a:solidFill>
                  <a:schemeClr val="accent1"/>
                </a:solidFill>
                <a:latin typeface="Congenial" panose="02000503040000020004" pitchFamily="2" charset="0"/>
                <a:cs typeface="Calibri" panose="020F0502020204030204" pitchFamily="34" charset="0"/>
                <a:hlinkClick r:id="rId8">
                  <a:extLst>
                    <a:ext uri="{A12FA001-AC4F-418D-AE19-62706E023703}">
                      <ahyp:hlinkClr xmlns:ahyp="http://schemas.microsoft.com/office/drawing/2018/hyperlinkcolor" val="tx"/>
                    </a:ext>
                  </a:extLst>
                </a:hlinkClick>
              </a:rPr>
              <a:t>Budget Template </a:t>
            </a:r>
            <a:endParaRPr lang="en-US" sz="2000" dirty="0">
              <a:solidFill>
                <a:schemeClr val="accent1"/>
              </a:solidFill>
              <a:latin typeface="Congenial" panose="02000503040000020004" pitchFamily="2" charset="0"/>
              <a:cs typeface="Calibri" panose="020F0502020204030204" pitchFamily="34" charset="0"/>
            </a:endParaRPr>
          </a:p>
          <a:p>
            <a:pPr marL="285750" indent="-285750">
              <a:buFont typeface="Arial" panose="020B0604020202020204" pitchFamily="34" charset="0"/>
              <a:buChar char="•"/>
            </a:pPr>
            <a:r>
              <a:rPr lang="en-US" sz="2000" dirty="0">
                <a:solidFill>
                  <a:schemeClr val="accent1"/>
                </a:solidFill>
                <a:latin typeface="Congenial" panose="02000503040000020004" pitchFamily="2" charset="0"/>
                <a:cs typeface="Calibri" panose="020F0502020204030204" pitchFamily="34" charset="0"/>
                <a:hlinkClick r:id="rId9">
                  <a:extLst>
                    <a:ext uri="{A12FA001-AC4F-418D-AE19-62706E023703}">
                      <ahyp:hlinkClr xmlns:ahyp="http://schemas.microsoft.com/office/drawing/2018/hyperlinkcolor" val="tx"/>
                    </a:ext>
                  </a:extLst>
                </a:hlinkClick>
              </a:rPr>
              <a:t>Exhibit E </a:t>
            </a:r>
            <a:endParaRPr lang="en-US" sz="2000" dirty="0">
              <a:solidFill>
                <a:schemeClr val="accent1"/>
              </a:solidFill>
              <a:latin typeface="Congenial" panose="02000503040000020004" pitchFamily="2" charset="0"/>
              <a:cs typeface="Calibri" panose="020F0502020204030204" pitchFamily="34" charset="0"/>
            </a:endParaRPr>
          </a:p>
          <a:p>
            <a:pPr marL="285750" indent="-285750">
              <a:buFont typeface="Arial" panose="020B0604020202020204" pitchFamily="34" charset="0"/>
              <a:buChar char="•"/>
            </a:pPr>
            <a:r>
              <a:rPr lang="en-US" sz="2000" dirty="0">
                <a:solidFill>
                  <a:schemeClr val="accent1"/>
                </a:solidFill>
                <a:latin typeface="Congenial" panose="02000503040000020004" pitchFamily="2" charset="0"/>
                <a:cs typeface="Calibri" panose="020F0502020204030204" pitchFamily="34" charset="0"/>
                <a:hlinkClick r:id="rId10">
                  <a:extLst>
                    <a:ext uri="{A12FA001-AC4F-418D-AE19-62706E023703}">
                      <ahyp:hlinkClr xmlns:ahyp="http://schemas.microsoft.com/office/drawing/2018/hyperlinkcolor" val="tx"/>
                    </a:ext>
                  </a:extLst>
                </a:hlinkClick>
              </a:rPr>
              <a:t>Indiana Commission to Combat Substance Use Disorder Opioid Settlement website </a:t>
            </a:r>
            <a:endParaRPr lang="en-US" sz="2000" dirty="0">
              <a:solidFill>
                <a:schemeClr val="accent1"/>
              </a:solidFill>
              <a:latin typeface="Congenial" panose="02000503040000020004" pitchFamily="2" charset="0"/>
              <a:cs typeface="Calibri" panose="020F0502020204030204" pitchFamily="34" charset="0"/>
            </a:endParaRPr>
          </a:p>
          <a:p>
            <a:pPr marL="285750" indent="-285750">
              <a:buFont typeface="Arial" panose="020B0604020202020204" pitchFamily="34" charset="0"/>
              <a:buChar char="•"/>
            </a:pPr>
            <a:r>
              <a:rPr lang="en-US" sz="2000" dirty="0">
                <a:solidFill>
                  <a:schemeClr val="accent1"/>
                </a:solidFill>
                <a:latin typeface="Congenial" panose="02000503040000020004" pitchFamily="2" charset="0"/>
                <a:cs typeface="Calibri" panose="020F0502020204030204" pitchFamily="34" charset="0"/>
                <a:hlinkClick r:id="rId11">
                  <a:extLst>
                    <a:ext uri="{A12FA001-AC4F-418D-AE19-62706E023703}">
                      <ahyp:hlinkClr xmlns:ahyp="http://schemas.microsoft.com/office/drawing/2018/hyperlinkcolor" val="tx"/>
                    </a:ext>
                  </a:extLst>
                </a:hlinkClick>
              </a:rPr>
              <a:t>State of Indiana Recommendations for Spending National Opioid Settlement Funds </a:t>
            </a:r>
            <a:endParaRPr lang="en-US" sz="2000" dirty="0">
              <a:solidFill>
                <a:schemeClr val="accent1"/>
              </a:solidFill>
              <a:latin typeface="Congenial" panose="02000503040000020004" pitchFamily="2" charset="0"/>
            </a:endParaRPr>
          </a:p>
          <a:p>
            <a:pPr marL="285750" indent="-285750">
              <a:buFont typeface="Arial" panose="020B0604020202020204" pitchFamily="34" charset="0"/>
              <a:buChar char="•"/>
            </a:pPr>
            <a:endParaRPr lang="en-US" sz="2000" dirty="0">
              <a:solidFill>
                <a:schemeClr val="accent4"/>
              </a:solidFill>
              <a:latin typeface="Congenial" panose="02000503040000020004" pitchFamily="2" charset="0"/>
            </a:endParaRPr>
          </a:p>
          <a:p>
            <a:pPr marL="285750" indent="-285750">
              <a:buFont typeface="Arial" panose="020B0604020202020204" pitchFamily="34" charset="0"/>
              <a:buChar char="•"/>
            </a:pPr>
            <a:endParaRPr lang="en-US" sz="2000" dirty="0">
              <a:solidFill>
                <a:schemeClr val="accent4"/>
              </a:solidFill>
              <a:latin typeface="Congenial" panose="02000503040000020004" pitchFamily="2" charset="0"/>
            </a:endParaRPr>
          </a:p>
        </p:txBody>
      </p:sp>
    </p:spTree>
    <p:extLst>
      <p:ext uri="{BB962C8B-B14F-4D97-AF65-F5344CB8AC3E}">
        <p14:creationId xmlns:p14="http://schemas.microsoft.com/office/powerpoint/2010/main" val="179826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7638-9C20-4248-186D-AEAB5080ABDE}"/>
              </a:ext>
            </a:extLst>
          </p:cNvPr>
          <p:cNvSpPr txBox="1"/>
          <p:nvPr/>
        </p:nvSpPr>
        <p:spPr>
          <a:xfrm>
            <a:off x="224883" y="1358801"/>
            <a:ext cx="11742234" cy="2215991"/>
          </a:xfrm>
          <a:prstGeom prst="rect">
            <a:avLst/>
          </a:prstGeom>
          <a:noFill/>
        </p:spPr>
        <p:txBody>
          <a:bodyPr wrap="square">
            <a:spAutoFit/>
          </a:bodyPr>
          <a:lstStyle/>
          <a:p>
            <a:pPr algn="ctr"/>
            <a:r>
              <a:rPr lang="en-US" sz="13800" dirty="0">
                <a:solidFill>
                  <a:schemeClr val="accent2"/>
                </a:solidFill>
                <a:latin typeface="Congenial Light" panose="02000503040000020004" pitchFamily="2" charset="0"/>
                <a:cs typeface="Calibri" panose="020F0502020204030204" pitchFamily="34" charset="0"/>
              </a:rPr>
              <a:t>QUESTIONS?</a:t>
            </a:r>
          </a:p>
        </p:txBody>
      </p:sp>
    </p:spTree>
    <p:extLst>
      <p:ext uri="{BB962C8B-B14F-4D97-AF65-F5344CB8AC3E}">
        <p14:creationId xmlns:p14="http://schemas.microsoft.com/office/powerpoint/2010/main" val="145444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3A5BD-577C-EDE0-4581-D6A41824A4EA}"/>
              </a:ext>
            </a:extLst>
          </p:cNvPr>
          <p:cNvSpPr>
            <a:spLocks noGrp="1"/>
          </p:cNvSpPr>
          <p:nvPr>
            <p:ph type="title"/>
          </p:nvPr>
        </p:nvSpPr>
        <p:spPr>
          <a:xfrm>
            <a:off x="822960" y="411480"/>
            <a:ext cx="8761413" cy="706964"/>
          </a:xfrm>
        </p:spPr>
        <p:txBody>
          <a:bodyPr/>
          <a:lstStyle/>
          <a:p>
            <a:r>
              <a:rPr lang="en-US" sz="5400" dirty="0">
                <a:latin typeface="Congenial Light" panose="02000503040000020004" pitchFamily="2" charset="0"/>
              </a:rPr>
              <a:t>Thank you!</a:t>
            </a:r>
          </a:p>
        </p:txBody>
      </p:sp>
      <p:sp>
        <p:nvSpPr>
          <p:cNvPr id="3" name="Content Placeholder 2">
            <a:extLst>
              <a:ext uri="{FF2B5EF4-FFF2-40B4-BE49-F238E27FC236}">
                <a16:creationId xmlns:a16="http://schemas.microsoft.com/office/drawing/2014/main" id="{8595D07C-6A94-23B9-503A-8A03EF1FE2D7}"/>
              </a:ext>
            </a:extLst>
          </p:cNvPr>
          <p:cNvSpPr>
            <a:spLocks noGrp="1"/>
          </p:cNvSpPr>
          <p:nvPr>
            <p:ph idx="1"/>
          </p:nvPr>
        </p:nvSpPr>
        <p:spPr>
          <a:xfrm>
            <a:off x="308516" y="1811764"/>
            <a:ext cx="11574966" cy="3416300"/>
          </a:xfrm>
        </p:spPr>
        <p:txBody>
          <a:bodyPr>
            <a:normAutofit/>
          </a:bodyPr>
          <a:lstStyle/>
          <a:p>
            <a:r>
              <a:rPr lang="en-US" sz="2800" dirty="0">
                <a:latin typeface="Calibri" panose="020F0502020204030204" pitchFamily="34" charset="0"/>
                <a:cs typeface="Calibri" panose="020F0502020204030204" pitchFamily="34" charset="0"/>
              </a:rPr>
              <a:t>Please direct all questions to </a:t>
            </a:r>
            <a:r>
              <a:rPr lang="en-US" sz="2800" dirty="0">
                <a:latin typeface="Calibri" panose="020F0502020204030204" pitchFamily="34" charset="0"/>
                <a:cs typeface="Calibri" panose="020F0502020204030204" pitchFamily="34" charset="0"/>
                <a:hlinkClick r:id="rId3"/>
              </a:rPr>
              <a:t>mcmentalhealthtaskforce@gmail.com</a:t>
            </a:r>
            <a:r>
              <a:rPr lang="en-US"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991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62CE48-038C-B10E-5B28-C4DB260B4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B7F3F-DE9F-BA8B-4EFC-BCE424403AAE}"/>
              </a:ext>
            </a:extLst>
          </p:cNvPr>
          <p:cNvSpPr>
            <a:spLocks noGrp="1"/>
          </p:cNvSpPr>
          <p:nvPr>
            <p:ph type="title"/>
          </p:nvPr>
        </p:nvSpPr>
        <p:spPr>
          <a:xfrm>
            <a:off x="822960" y="411480"/>
            <a:ext cx="8761413" cy="706964"/>
          </a:xfrm>
        </p:spPr>
        <p:txBody>
          <a:bodyPr>
            <a:normAutofit fontScale="90000"/>
          </a:bodyPr>
          <a:lstStyle/>
          <a:p>
            <a:r>
              <a:rPr lang="en-US" sz="6000" dirty="0">
                <a:solidFill>
                  <a:srgbClr val="EBEBEB"/>
                </a:solidFill>
              </a:rPr>
              <a:t>MCMHTF Oversight </a:t>
            </a:r>
            <a:endParaRPr lang="en-US" dirty="0">
              <a:solidFill>
                <a:srgbClr val="EBEBEB"/>
              </a:solidFill>
            </a:endParaRPr>
          </a:p>
        </p:txBody>
      </p:sp>
      <p:sp>
        <p:nvSpPr>
          <p:cNvPr id="3" name="Content Placeholder 2">
            <a:extLst>
              <a:ext uri="{FF2B5EF4-FFF2-40B4-BE49-F238E27FC236}">
                <a16:creationId xmlns:a16="http://schemas.microsoft.com/office/drawing/2014/main" id="{1C87D582-2C24-2EE7-05A4-7544E3A64D87}"/>
              </a:ext>
            </a:extLst>
          </p:cNvPr>
          <p:cNvSpPr>
            <a:spLocks noGrp="1"/>
          </p:cNvSpPr>
          <p:nvPr>
            <p:ph idx="1"/>
          </p:nvPr>
        </p:nvSpPr>
        <p:spPr>
          <a:xfrm>
            <a:off x="562805" y="1851379"/>
            <a:ext cx="6817354" cy="3995246"/>
          </a:xfrm>
        </p:spPr>
        <p:txBody>
          <a:bodyPr anchor="ctr">
            <a:noAutofit/>
          </a:bodyPr>
          <a:lstStyle/>
          <a:p>
            <a:pPr marL="342900" indent="-342900">
              <a:buFont typeface="Arial" panose="020B0604020202020204" pitchFamily="34" charset="0"/>
              <a:buChar char="•"/>
            </a:pPr>
            <a:r>
              <a:rPr lang="en-US" b="0" i="0" u="none" strike="noStrike" baseline="0" dirty="0">
                <a:solidFill>
                  <a:schemeClr val="tx1"/>
                </a:solidFill>
                <a:latin typeface="Congenial" panose="02000503040000020004" pitchFamily="2" charset="0"/>
              </a:rPr>
              <a:t>On May 6, 2024, the Morgan County Board of Commissioners (Commissioners) approved the MCMHTF’s request to develop and oversee a process of seeking proposals for the distribution of the National Opioid Settlement Funds. </a:t>
            </a:r>
          </a:p>
          <a:p>
            <a:pPr marL="342900" indent="-342900">
              <a:buFont typeface="Arial" panose="020B0604020202020204" pitchFamily="34" charset="0"/>
              <a:buChar char="•"/>
            </a:pPr>
            <a:r>
              <a:rPr lang="en-US" dirty="0">
                <a:solidFill>
                  <a:schemeClr val="tx1"/>
                </a:solidFill>
                <a:latin typeface="Congenial" panose="02000503040000020004" pitchFamily="2" charset="0"/>
              </a:rPr>
              <a:t>On November 18, 2025, the Mooresville Town Council (Town Council) voted to collaborate with Morgan County in this effort, contributing $15,000 toward the nearly $190,000 available in grant funding for 2026. </a:t>
            </a:r>
          </a:p>
          <a:p>
            <a:pPr marL="342900" indent="-342900">
              <a:buFont typeface="Arial" panose="020B0604020202020204" pitchFamily="34" charset="0"/>
              <a:buChar char="•"/>
            </a:pPr>
            <a:r>
              <a:rPr lang="en-US" dirty="0">
                <a:solidFill>
                  <a:schemeClr val="tx1"/>
                </a:solidFill>
                <a:latin typeface="Congenial" panose="02000503040000020004" pitchFamily="2" charset="0"/>
              </a:rPr>
              <a:t>As part of this process, the MCMHTF will make recommendations to the Commissioners of the most meritorious applications for funding. The dates for awarded projects are at the discretion of the Commissioners with a target date of awards made by May 2026, or until all funds are committed.</a:t>
            </a:r>
          </a:p>
        </p:txBody>
      </p:sp>
      <p:pic>
        <p:nvPicPr>
          <p:cNvPr id="5" name="Picture 4" descr="A logo for a company&#10;&#10;Description automatically generated">
            <a:extLst>
              <a:ext uri="{FF2B5EF4-FFF2-40B4-BE49-F238E27FC236}">
                <a16:creationId xmlns:a16="http://schemas.microsoft.com/office/drawing/2014/main" id="{CA89A325-E5BD-6450-AA1C-3C8BB92DE328}"/>
              </a:ext>
            </a:extLst>
          </p:cNvPr>
          <p:cNvPicPr>
            <a:picLocks noChangeAspect="1"/>
          </p:cNvPicPr>
          <p:nvPr/>
        </p:nvPicPr>
        <p:blipFill>
          <a:blip r:embed="rId3">
            <a:extLst>
              <a:ext uri="{28A0092B-C50C-407E-A947-70E740481C1C}">
                <a14:useLocalDpi xmlns:a14="http://schemas.microsoft.com/office/drawing/2010/main" val="0"/>
              </a:ext>
            </a:extLst>
          </a:blip>
          <a:srcRect t="3717" b="4941"/>
          <a:stretch/>
        </p:blipFill>
        <p:spPr>
          <a:xfrm>
            <a:off x="8186080" y="1585701"/>
            <a:ext cx="2749029" cy="2197140"/>
          </a:xfrm>
          <a:prstGeom prst="roundRect">
            <a:avLst>
              <a:gd name="adj" fmla="val 1858"/>
            </a:avLst>
          </a:prstGeom>
          <a:effectLst>
            <a:outerShdw blurRad="50800" dist="50800" dir="5400000" algn="tl" rotWithShape="0">
              <a:srgbClr val="000000">
                <a:alpha val="43000"/>
              </a:srgbClr>
            </a:outerShdw>
          </a:effectLst>
        </p:spPr>
      </p:pic>
      <p:pic>
        <p:nvPicPr>
          <p:cNvPr id="6" name="Picture 5">
            <a:extLst>
              <a:ext uri="{FF2B5EF4-FFF2-40B4-BE49-F238E27FC236}">
                <a16:creationId xmlns:a16="http://schemas.microsoft.com/office/drawing/2014/main" id="{AE382C34-789E-5093-7035-95D4C5827B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112" y="4637711"/>
            <a:ext cx="3524964" cy="803139"/>
          </a:xfrm>
          <a:prstGeom prst="rect">
            <a:avLst/>
          </a:prstGeom>
        </p:spPr>
      </p:pic>
    </p:spTree>
    <p:extLst>
      <p:ext uri="{BB962C8B-B14F-4D97-AF65-F5344CB8AC3E}">
        <p14:creationId xmlns:p14="http://schemas.microsoft.com/office/powerpoint/2010/main" val="368925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513A-226A-CAAA-7392-0A94EACF35F8}"/>
              </a:ext>
            </a:extLst>
          </p:cNvPr>
          <p:cNvSpPr>
            <a:spLocks noGrp="1"/>
          </p:cNvSpPr>
          <p:nvPr>
            <p:ph type="title"/>
          </p:nvPr>
        </p:nvSpPr>
        <p:spPr>
          <a:xfrm>
            <a:off x="822960" y="411480"/>
            <a:ext cx="8761413" cy="706964"/>
          </a:xfrm>
        </p:spPr>
        <p:txBody>
          <a:bodyPr/>
          <a:lstStyle/>
          <a:p>
            <a:r>
              <a:rPr lang="en-US" sz="5400" dirty="0">
                <a:latin typeface="Congenial Light" panose="02000503040000020004" pitchFamily="2" charset="0"/>
              </a:rPr>
              <a:t>Disclaimer</a:t>
            </a:r>
            <a:endParaRPr lang="en-US" dirty="0">
              <a:latin typeface="Congenial Light" panose="02000503040000020004" pitchFamily="2" charset="0"/>
            </a:endParaRPr>
          </a:p>
        </p:txBody>
      </p:sp>
      <p:sp>
        <p:nvSpPr>
          <p:cNvPr id="3" name="Content Placeholder 2">
            <a:extLst>
              <a:ext uri="{FF2B5EF4-FFF2-40B4-BE49-F238E27FC236}">
                <a16:creationId xmlns:a16="http://schemas.microsoft.com/office/drawing/2014/main" id="{5B8EE5BA-C599-84C5-50D0-17674996D6EA}"/>
              </a:ext>
            </a:extLst>
          </p:cNvPr>
          <p:cNvSpPr>
            <a:spLocks noGrp="1"/>
          </p:cNvSpPr>
          <p:nvPr>
            <p:ph idx="1"/>
          </p:nvPr>
        </p:nvSpPr>
        <p:spPr>
          <a:xfrm>
            <a:off x="670561" y="1672683"/>
            <a:ext cx="10744200" cy="4438557"/>
          </a:xfrm>
        </p:spPr>
        <p:txBody>
          <a:bodyPr>
            <a:normAutofit/>
          </a:bodyPr>
          <a:lstStyle/>
          <a:p>
            <a:r>
              <a:rPr lang="en-US" sz="2400" b="0" i="0" u="none" strike="noStrike" baseline="0" dirty="0">
                <a:solidFill>
                  <a:schemeClr val="tx1"/>
                </a:solidFill>
                <a:latin typeface="Congenial" panose="02000503040000020004" pitchFamily="2" charset="0"/>
              </a:rPr>
              <a:t>This request for proposals (RFP) is intended to publicize the availability of grant opportunities for services described herein. </a:t>
            </a:r>
            <a:r>
              <a:rPr lang="en-US" sz="2400" b="1" i="0" u="none" strike="noStrike" baseline="0" dirty="0">
                <a:solidFill>
                  <a:schemeClr val="tx1"/>
                </a:solidFill>
                <a:latin typeface="Congenial" panose="02000503040000020004" pitchFamily="2" charset="0"/>
              </a:rPr>
              <a:t>Neither the issuance of this RFP nor the receipt of any responses thereto shall create any obligation by the MCMHTF, Commissioners, or Town Council to make any award pursuant hereto. </a:t>
            </a:r>
            <a:r>
              <a:rPr lang="en-US" sz="2400" b="0" i="0" u="none" strike="noStrike" baseline="0" dirty="0">
                <a:solidFill>
                  <a:schemeClr val="tx1"/>
                </a:solidFill>
                <a:latin typeface="Congenial" panose="02000503040000020004" pitchFamily="2" charset="0"/>
              </a:rPr>
              <a:t>The award of any grant(s) as a result of this RFP shall be at the sole discretion of the Commissioners with recommendations from the MCMHTF. Neither this RFP nor any proposed project submitted hereto are to be construed as a legal offer. </a:t>
            </a:r>
            <a:endParaRPr lang="en-US" sz="2400" dirty="0">
              <a:solidFill>
                <a:schemeClr val="tx1"/>
              </a:solidFill>
              <a:latin typeface="Congenial" panose="02000503040000020004" pitchFamily="2" charset="0"/>
            </a:endParaRPr>
          </a:p>
        </p:txBody>
      </p:sp>
    </p:spTree>
    <p:extLst>
      <p:ext uri="{BB962C8B-B14F-4D97-AF65-F5344CB8AC3E}">
        <p14:creationId xmlns:p14="http://schemas.microsoft.com/office/powerpoint/2010/main" val="366515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AA70-55E9-D5D7-D2D4-19A392A44E3F}"/>
              </a:ext>
            </a:extLst>
          </p:cNvPr>
          <p:cNvSpPr>
            <a:spLocks noGrp="1"/>
          </p:cNvSpPr>
          <p:nvPr>
            <p:ph type="title"/>
          </p:nvPr>
        </p:nvSpPr>
        <p:spPr>
          <a:xfrm>
            <a:off x="822960" y="411480"/>
            <a:ext cx="11933739" cy="706964"/>
          </a:xfrm>
        </p:spPr>
        <p:txBody>
          <a:bodyPr/>
          <a:lstStyle/>
          <a:p>
            <a:r>
              <a:rPr lang="en-US" sz="5400" dirty="0">
                <a:latin typeface="Congenial Light" panose="02000503040000020004" pitchFamily="2" charset="0"/>
              </a:rPr>
              <a:t>Workgroup Guiding Principles</a:t>
            </a:r>
          </a:p>
        </p:txBody>
      </p:sp>
      <p:sp>
        <p:nvSpPr>
          <p:cNvPr id="3" name="Content Placeholder 2">
            <a:extLst>
              <a:ext uri="{FF2B5EF4-FFF2-40B4-BE49-F238E27FC236}">
                <a16:creationId xmlns:a16="http://schemas.microsoft.com/office/drawing/2014/main" id="{8B1A41ED-D9E9-4435-E50D-5C07F7403317}"/>
              </a:ext>
            </a:extLst>
          </p:cNvPr>
          <p:cNvSpPr>
            <a:spLocks noGrp="1"/>
          </p:cNvSpPr>
          <p:nvPr>
            <p:ph idx="1"/>
          </p:nvPr>
        </p:nvSpPr>
        <p:spPr>
          <a:xfrm>
            <a:off x="211320" y="1272975"/>
            <a:ext cx="11769359" cy="5307981"/>
          </a:xfrm>
        </p:spPr>
        <p:txBody>
          <a:bodyPr>
            <a:normAutofit/>
          </a:bodyPr>
          <a:lstStyle/>
          <a:p>
            <a:pPr marL="285750" indent="-28575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The process should be accountable and transparent.</a:t>
            </a:r>
          </a:p>
          <a:p>
            <a:pPr marL="285750" indent="-28575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The MCMHTF welcomes input from a broad cross section of community members to include those with lived experiences and those in long-term recovery.</a:t>
            </a:r>
          </a:p>
          <a:p>
            <a:pPr marL="285750" indent="-28575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All local opioid settlement funds awarded through this grantmaking process shall:</a:t>
            </a:r>
          </a:p>
          <a:p>
            <a:pPr marL="742950" lvl="1" indent="-28575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Be for approved abatement uses as outlined in </a:t>
            </a:r>
            <a:r>
              <a:rPr lang="en-US" sz="2000" u="sng" dirty="0">
                <a:solidFill>
                  <a:schemeClr val="accent1"/>
                </a:solidFill>
                <a:latin typeface="Congenial" panose="02000503040000020004" pitchFamily="2" charset="0"/>
                <a:hlinkClick r:id="rId3">
                  <a:extLst>
                    <a:ext uri="{A12FA001-AC4F-418D-AE19-62706E023703}">
                      <ahyp:hlinkClr xmlns:ahyp="http://schemas.microsoft.com/office/drawing/2018/hyperlinkcolor" val="tx"/>
                    </a:ext>
                  </a:extLst>
                </a:hlinkClick>
              </a:rPr>
              <a:t>Exhibit E</a:t>
            </a:r>
            <a:r>
              <a:rPr lang="en-US" sz="2000" dirty="0">
                <a:solidFill>
                  <a:schemeClr val="tx1"/>
                </a:solidFill>
                <a:latin typeface="Congenial" panose="02000503040000020004" pitchFamily="2" charset="0"/>
                <a:cs typeface="Calibri" panose="020F0502020204030204" pitchFamily="34" charset="0"/>
              </a:rPr>
              <a:t>, and/or</a:t>
            </a:r>
          </a:p>
          <a:p>
            <a:pPr marL="742950" lvl="1" indent="-28575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Be for uses that support combatting substance use disorder across the continuum from prevention through long-term recovery.</a:t>
            </a:r>
          </a:p>
          <a:p>
            <a:pPr marL="285750" indent="-28575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Local opioid settlement funds should be awarded to effective, scientifically supported initiatives with articulable performance measures.</a:t>
            </a:r>
          </a:p>
          <a:p>
            <a:pPr marL="285750" indent="-28575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Initiatives that increase access to behavioral health services should be prioritized.</a:t>
            </a:r>
          </a:p>
          <a:p>
            <a:pPr marL="285750" indent="-28575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Initiatives should target the areas of greatest need with potential for greatest impact.</a:t>
            </a:r>
          </a:p>
          <a:p>
            <a:pPr marL="285750" indent="-28575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Funds should not be used to supplant funding for existing programs but may be used to supplement or increase.</a:t>
            </a:r>
          </a:p>
        </p:txBody>
      </p:sp>
    </p:spTree>
    <p:extLst>
      <p:ext uri="{BB962C8B-B14F-4D97-AF65-F5344CB8AC3E}">
        <p14:creationId xmlns:p14="http://schemas.microsoft.com/office/powerpoint/2010/main" val="88694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66D1-2C63-C365-60D0-3CE57EEC46A0}"/>
              </a:ext>
            </a:extLst>
          </p:cNvPr>
          <p:cNvSpPr>
            <a:spLocks noGrp="1"/>
          </p:cNvSpPr>
          <p:nvPr>
            <p:ph type="title"/>
          </p:nvPr>
        </p:nvSpPr>
        <p:spPr>
          <a:xfrm>
            <a:off x="822960" y="411480"/>
            <a:ext cx="11837621" cy="706964"/>
          </a:xfrm>
        </p:spPr>
        <p:txBody>
          <a:bodyPr/>
          <a:lstStyle/>
          <a:p>
            <a:r>
              <a:rPr lang="en-US" sz="5400" dirty="0">
                <a:cs typeface="Calibri" panose="020F0502020204030204" pitchFamily="34" charset="0"/>
              </a:rPr>
              <a:t>Eligibility Requirements</a:t>
            </a:r>
            <a:endParaRPr lang="en-US" sz="5400" dirty="0"/>
          </a:p>
        </p:txBody>
      </p:sp>
      <p:sp>
        <p:nvSpPr>
          <p:cNvPr id="4" name="Content Placeholder 3">
            <a:extLst>
              <a:ext uri="{FF2B5EF4-FFF2-40B4-BE49-F238E27FC236}">
                <a16:creationId xmlns:a16="http://schemas.microsoft.com/office/drawing/2014/main" id="{0F5F5E12-31B8-F5AE-BB5C-770133ABDAB7}"/>
              </a:ext>
            </a:extLst>
          </p:cNvPr>
          <p:cNvSpPr>
            <a:spLocks noGrp="1"/>
          </p:cNvSpPr>
          <p:nvPr>
            <p:ph sz="half" idx="2"/>
          </p:nvPr>
        </p:nvSpPr>
        <p:spPr>
          <a:xfrm>
            <a:off x="468085" y="1773044"/>
            <a:ext cx="10951029" cy="4246757"/>
          </a:xfrm>
        </p:spPr>
        <p:txBody>
          <a:bodyPr>
            <a:normAutofit lnSpcReduction="10000"/>
          </a:bodyPr>
          <a:lstStyle/>
          <a:p>
            <a:pPr marL="342900" indent="-342900">
              <a:buFont typeface="Arial" panose="020B0604020202020204" pitchFamily="34" charset="0"/>
              <a:buChar char="•"/>
            </a:pPr>
            <a:r>
              <a:rPr lang="en-US" sz="2000" b="0" i="0" u="none" strike="noStrike" baseline="0" dirty="0">
                <a:solidFill>
                  <a:schemeClr val="tx1"/>
                </a:solidFill>
                <a:latin typeface="Congenial" panose="02000503040000020004" pitchFamily="2" charset="0"/>
                <a:cs typeface="Calibri" panose="020F0502020204030204" pitchFamily="34" charset="0"/>
              </a:rPr>
              <a:t>This grant aims to promote innovative, collaborative, community-driven, cross-sector responses to substance use disorder issues that will save lives and reduce harm. This RFP requests responses from any Morgan County service providers (and those providing services to Morgan County residents), including but not limited to substance use and mental health treatment providers, collaboratives and coalitions, schools, law enforcement agencies, nonprofit organizations, hospitals and healthcare entities, public health organizations, businesses, and agencies focused upon promoting long-term recovery. </a:t>
            </a:r>
          </a:p>
          <a:p>
            <a:pPr marL="342900" indent="-342900">
              <a:buFont typeface="Arial" panose="020B0604020202020204" pitchFamily="34" charset="0"/>
              <a:buChar char="•"/>
            </a:pPr>
            <a:r>
              <a:rPr lang="en-US" sz="2000" b="0" i="0" u="none" strike="noStrike" baseline="0" dirty="0">
                <a:solidFill>
                  <a:schemeClr val="tx1"/>
                </a:solidFill>
                <a:latin typeface="Congenial" panose="02000503040000020004" pitchFamily="2" charset="0"/>
                <a:cs typeface="Calibri" panose="020F0502020204030204" pitchFamily="34" charset="0"/>
              </a:rPr>
              <a:t>Respondents should be embedded in, and working with, their communities and interested in submitting effective proposals for services that build upon efforts already made, including but not limited to the expansion of and access to treatment for substance use disorder, stronger connections to recovery supports, development and implementation of prevention practices, expansion of harm reduction efforts, and substance-related criminal justice interventions. </a:t>
            </a:r>
            <a:endParaRPr lang="en-US" sz="2000" dirty="0">
              <a:solidFill>
                <a:schemeClr val="tx1"/>
              </a:solidFill>
              <a:latin typeface="Congenial" panose="02000503040000020004" pitchFamily="2" charset="0"/>
              <a:cs typeface="Calibri" panose="020F0502020204030204" pitchFamily="34" charset="0"/>
            </a:endParaRPr>
          </a:p>
          <a:p>
            <a:endParaRPr lang="en-US" dirty="0">
              <a:solidFill>
                <a:schemeClr val="tx1"/>
              </a:solidFill>
              <a:latin typeface="Congenial" panose="02000503040000020004" pitchFamily="2" charset="0"/>
            </a:endParaRPr>
          </a:p>
        </p:txBody>
      </p:sp>
    </p:spTree>
    <p:extLst>
      <p:ext uri="{BB962C8B-B14F-4D97-AF65-F5344CB8AC3E}">
        <p14:creationId xmlns:p14="http://schemas.microsoft.com/office/powerpoint/2010/main" val="203573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255B-A936-F93D-B515-7284785A4B0D}"/>
              </a:ext>
            </a:extLst>
          </p:cNvPr>
          <p:cNvSpPr>
            <a:spLocks noGrp="1"/>
          </p:cNvSpPr>
          <p:nvPr>
            <p:ph type="title"/>
          </p:nvPr>
        </p:nvSpPr>
        <p:spPr>
          <a:xfrm>
            <a:off x="822960" y="411480"/>
            <a:ext cx="12647418" cy="706964"/>
          </a:xfrm>
        </p:spPr>
        <p:txBody>
          <a:bodyPr/>
          <a:lstStyle/>
          <a:p>
            <a:r>
              <a:rPr lang="en-US" sz="5400" dirty="0">
                <a:latin typeface="Congenial Light" panose="02000503040000020004" pitchFamily="2" charset="0"/>
              </a:rPr>
              <a:t>Submission/Content Requirements</a:t>
            </a:r>
          </a:p>
        </p:txBody>
      </p:sp>
      <p:sp>
        <p:nvSpPr>
          <p:cNvPr id="3" name="Content Placeholder 2">
            <a:extLst>
              <a:ext uri="{FF2B5EF4-FFF2-40B4-BE49-F238E27FC236}">
                <a16:creationId xmlns:a16="http://schemas.microsoft.com/office/drawing/2014/main" id="{D5015363-32F5-AA65-789D-BBF3433D820F}"/>
              </a:ext>
            </a:extLst>
          </p:cNvPr>
          <p:cNvSpPr>
            <a:spLocks noGrp="1"/>
          </p:cNvSpPr>
          <p:nvPr>
            <p:ph idx="1"/>
          </p:nvPr>
        </p:nvSpPr>
        <p:spPr>
          <a:xfrm>
            <a:off x="1083734" y="1694710"/>
            <a:ext cx="9855200" cy="4302512"/>
          </a:xfrm>
        </p:spPr>
        <p:txBody>
          <a:bodyPr>
            <a:normAutofit/>
          </a:bodyPr>
          <a:lstStyle/>
          <a:p>
            <a:r>
              <a:rPr lang="en-US" sz="2400" b="1" dirty="0">
                <a:solidFill>
                  <a:schemeClr val="tx1"/>
                </a:solidFill>
                <a:latin typeface="Congenial" panose="02000503040000020004" pitchFamily="2" charset="0"/>
                <a:cs typeface="Calibri" panose="020F0502020204030204" pitchFamily="34" charset="0"/>
              </a:rPr>
              <a:t>Applicants must submit proposals by Wednesday, February 25, 2026, at 4 p.m. (EST) via Smarter Select. </a:t>
            </a:r>
          </a:p>
          <a:p>
            <a:pPr marL="342900" indent="-342900">
              <a:buFont typeface="Arial" panose="020B0604020202020204" pitchFamily="34" charset="0"/>
              <a:buChar char="•"/>
            </a:pPr>
            <a:r>
              <a:rPr lang="en-US" sz="2000" dirty="0">
                <a:solidFill>
                  <a:schemeClr val="tx1"/>
                </a:solidFill>
                <a:latin typeface="Congenial" panose="02000503040000020004" pitchFamily="2" charset="0"/>
                <a:cs typeface="Calibri" panose="020F0502020204030204" pitchFamily="34" charset="0"/>
              </a:rPr>
              <a:t>Only one proposal per respondent per funding type (abatement or unrestricted).</a:t>
            </a:r>
          </a:p>
          <a:p>
            <a:pPr marL="342900" indent="-342900">
              <a:buFont typeface="Arial" panose="020B0604020202020204" pitchFamily="34" charset="0"/>
              <a:buChar char="•"/>
            </a:pPr>
            <a:r>
              <a:rPr lang="en-US" sz="2000" b="0" i="0" u="none" strike="noStrike" baseline="0" dirty="0">
                <a:solidFill>
                  <a:srgbClr val="000000"/>
                </a:solidFill>
                <a:latin typeface="Congenial" panose="02000503040000020004" pitchFamily="2" charset="0"/>
              </a:rPr>
              <a:t>Must use Times New Roman, single-spaced, 12-point font for all pages of the proposal. </a:t>
            </a:r>
          </a:p>
          <a:p>
            <a:pPr marL="342900" indent="-342900">
              <a:buFont typeface="Arial" panose="020B0604020202020204" pitchFamily="34" charset="0"/>
              <a:buChar char="•"/>
            </a:pPr>
            <a:r>
              <a:rPr lang="en-US" sz="2000" b="0" i="0" u="none" strike="noStrike" baseline="0" dirty="0">
                <a:solidFill>
                  <a:srgbClr val="000000"/>
                </a:solidFill>
                <a:latin typeface="Congenial" panose="02000503040000020004" pitchFamily="2" charset="0"/>
              </a:rPr>
              <a:t>Project narrative may not exceed eight pages in total length. This does not include action plan, budget, or any other supporting documentation. </a:t>
            </a:r>
            <a:endParaRPr lang="en-US" sz="2800" dirty="0">
              <a:solidFill>
                <a:schemeClr val="tx1"/>
              </a:solidFill>
              <a:latin typeface="Congenial" panose="02000503040000020004" pitchFamily="2" charset="0"/>
            </a:endParaRPr>
          </a:p>
        </p:txBody>
      </p:sp>
      <p:sp>
        <p:nvSpPr>
          <p:cNvPr id="4" name="TextBox 3">
            <a:extLst>
              <a:ext uri="{FF2B5EF4-FFF2-40B4-BE49-F238E27FC236}">
                <a16:creationId xmlns:a16="http://schemas.microsoft.com/office/drawing/2014/main" id="{93F96CB5-4DB0-CA75-D7DC-CD55EACAEB95}"/>
              </a:ext>
            </a:extLst>
          </p:cNvPr>
          <p:cNvSpPr txBox="1"/>
          <p:nvPr/>
        </p:nvSpPr>
        <p:spPr>
          <a:xfrm>
            <a:off x="583977" y="6212466"/>
            <a:ext cx="6096000" cy="369332"/>
          </a:xfrm>
          <a:prstGeom prst="rect">
            <a:avLst/>
          </a:prstGeom>
          <a:noFill/>
        </p:spPr>
        <p:txBody>
          <a:bodyPr wrap="square">
            <a:spAutoFit/>
          </a:bodyPr>
          <a:lstStyle/>
          <a:p>
            <a:r>
              <a:rPr lang="en-US" sz="1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Application Link Here</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endParaRPr lang="en-US" b="1" dirty="0"/>
          </a:p>
        </p:txBody>
      </p:sp>
    </p:spTree>
    <p:extLst>
      <p:ext uri="{BB962C8B-B14F-4D97-AF65-F5344CB8AC3E}">
        <p14:creationId xmlns:p14="http://schemas.microsoft.com/office/powerpoint/2010/main" val="394021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D03E-0134-F184-A57D-5D61EE7C4632}"/>
              </a:ext>
            </a:extLst>
          </p:cNvPr>
          <p:cNvSpPr>
            <a:spLocks noGrp="1"/>
          </p:cNvSpPr>
          <p:nvPr>
            <p:ph type="title"/>
          </p:nvPr>
        </p:nvSpPr>
        <p:spPr>
          <a:xfrm>
            <a:off x="822960" y="411480"/>
            <a:ext cx="8761413" cy="706964"/>
          </a:xfrm>
        </p:spPr>
        <p:txBody>
          <a:bodyPr/>
          <a:lstStyle/>
          <a:p>
            <a:r>
              <a:rPr lang="en-US" sz="5400" dirty="0"/>
              <a:t>Letters of Support </a:t>
            </a:r>
          </a:p>
        </p:txBody>
      </p:sp>
      <p:sp>
        <p:nvSpPr>
          <p:cNvPr id="3" name="Content Placeholder 2">
            <a:extLst>
              <a:ext uri="{FF2B5EF4-FFF2-40B4-BE49-F238E27FC236}">
                <a16:creationId xmlns:a16="http://schemas.microsoft.com/office/drawing/2014/main" id="{ED2C9837-7FA1-C46D-968F-A02733557D2A}"/>
              </a:ext>
            </a:extLst>
          </p:cNvPr>
          <p:cNvSpPr>
            <a:spLocks noGrp="1"/>
          </p:cNvSpPr>
          <p:nvPr>
            <p:ph idx="1"/>
          </p:nvPr>
        </p:nvSpPr>
        <p:spPr>
          <a:xfrm>
            <a:off x="1154954" y="2005189"/>
            <a:ext cx="9411446" cy="3876322"/>
          </a:xfrm>
        </p:spPr>
        <p:txBody>
          <a:bodyPr>
            <a:normAutofit fontScale="92500" lnSpcReduction="20000"/>
          </a:bodyPr>
          <a:lstStyle/>
          <a:p>
            <a:r>
              <a:rPr lang="en-US" sz="2400" dirty="0">
                <a:solidFill>
                  <a:schemeClr val="tx1"/>
                </a:solidFill>
                <a:latin typeface="Congenial" panose="02000503040000020004" pitchFamily="2" charset="0"/>
              </a:rPr>
              <a:t>Letters of support (LOS) are not required, but may be submitted, as part of the grant application. </a:t>
            </a:r>
          </a:p>
          <a:p>
            <a:endParaRPr lang="en-US" sz="2400" dirty="0">
              <a:solidFill>
                <a:schemeClr val="tx1"/>
              </a:solidFill>
              <a:latin typeface="Congenial" panose="02000503040000020004" pitchFamily="2" charset="0"/>
            </a:endParaRPr>
          </a:p>
          <a:p>
            <a:r>
              <a:rPr lang="en-US" sz="2400" dirty="0">
                <a:solidFill>
                  <a:schemeClr val="tx1"/>
                </a:solidFill>
                <a:latin typeface="Congenial" panose="02000503040000020004" pitchFamily="2" charset="0"/>
              </a:rPr>
              <a:t>The policy: </a:t>
            </a:r>
            <a:r>
              <a:rPr lang="en-US" sz="2400" dirty="0">
                <a:solidFill>
                  <a:schemeClr val="accent1"/>
                </a:solidFill>
                <a:latin typeface="Congenial" panose="02000503040000020004" pitchFamily="2" charset="0"/>
              </a:rPr>
              <a:t>Members of the MCMHTF Local Opioid Settlement Funds Workgroup, or employees of workgroup member organizations, may not provide LOS for grant applications. </a:t>
            </a:r>
          </a:p>
          <a:p>
            <a:endParaRPr lang="en-US" sz="2400" dirty="0">
              <a:solidFill>
                <a:schemeClr val="accent1"/>
              </a:solidFill>
              <a:latin typeface="Congenial" panose="02000503040000020004" pitchFamily="2" charset="0"/>
            </a:endParaRPr>
          </a:p>
          <a:p>
            <a:r>
              <a:rPr lang="en-US" sz="2400" dirty="0">
                <a:solidFill>
                  <a:schemeClr val="tx1"/>
                </a:solidFill>
                <a:latin typeface="Congenial" panose="02000503040000020004" pitchFamily="2" charset="0"/>
              </a:rPr>
              <a:t>Example: Keylee Wright is a member of the workgroup and an employee of the Kendrick Foundation. Keylee cannot write an LOS for a grant application, and no employee of the Kendrick Foundation may write an LOS for a grant application. </a:t>
            </a:r>
          </a:p>
        </p:txBody>
      </p:sp>
    </p:spTree>
    <p:extLst>
      <p:ext uri="{BB962C8B-B14F-4D97-AF65-F5344CB8AC3E}">
        <p14:creationId xmlns:p14="http://schemas.microsoft.com/office/powerpoint/2010/main" val="197746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7F03-3E0F-0E4C-9FE6-17F5FE875423}"/>
              </a:ext>
            </a:extLst>
          </p:cNvPr>
          <p:cNvSpPr>
            <a:spLocks noGrp="1"/>
          </p:cNvSpPr>
          <p:nvPr>
            <p:ph type="title"/>
          </p:nvPr>
        </p:nvSpPr>
        <p:spPr>
          <a:xfrm>
            <a:off x="822960" y="411480"/>
            <a:ext cx="10820959" cy="706964"/>
          </a:xfrm>
        </p:spPr>
        <p:txBody>
          <a:bodyPr/>
          <a:lstStyle/>
          <a:p>
            <a:r>
              <a:rPr lang="en-US" sz="5400" dirty="0">
                <a:latin typeface="Congenial Light" panose="02000503040000020004" pitchFamily="2" charset="0"/>
              </a:rPr>
              <a:t>RFP Timeline (*Subject to Change)</a:t>
            </a:r>
          </a:p>
        </p:txBody>
      </p:sp>
      <p:sp>
        <p:nvSpPr>
          <p:cNvPr id="3" name="Content Placeholder 2">
            <a:extLst>
              <a:ext uri="{FF2B5EF4-FFF2-40B4-BE49-F238E27FC236}">
                <a16:creationId xmlns:a16="http://schemas.microsoft.com/office/drawing/2014/main" id="{6FEACC9B-6B8D-DB2A-5CFB-10EF8999C9CF}"/>
              </a:ext>
            </a:extLst>
          </p:cNvPr>
          <p:cNvSpPr>
            <a:spLocks noGrp="1"/>
          </p:cNvSpPr>
          <p:nvPr>
            <p:ph idx="1"/>
          </p:nvPr>
        </p:nvSpPr>
        <p:spPr>
          <a:xfrm>
            <a:off x="857955" y="1749778"/>
            <a:ext cx="10430933" cy="3635022"/>
          </a:xfrm>
        </p:spPr>
        <p:txBody>
          <a:bodyPr>
            <a:noAutofit/>
          </a:bodyPr>
          <a:lstStyle/>
          <a:p>
            <a:r>
              <a:rPr lang="en-US" sz="2000" b="1" i="0" u="none" strike="noStrike" baseline="0" dirty="0">
                <a:solidFill>
                  <a:schemeClr val="accent1"/>
                </a:solidFill>
                <a:latin typeface="Congenial" panose="02000503040000020004" pitchFamily="2" charset="0"/>
              </a:rPr>
              <a:t>February </a:t>
            </a:r>
            <a:r>
              <a:rPr lang="en-US" sz="2000" b="1" dirty="0">
                <a:solidFill>
                  <a:schemeClr val="accent1"/>
                </a:solidFill>
                <a:latin typeface="Congenial" panose="02000503040000020004" pitchFamily="2" charset="0"/>
              </a:rPr>
              <a:t>25</a:t>
            </a:r>
            <a:r>
              <a:rPr lang="en-US" sz="2000" b="1" i="0" u="none" strike="noStrike" baseline="0" dirty="0">
                <a:solidFill>
                  <a:schemeClr val="accent1"/>
                </a:solidFill>
                <a:latin typeface="Congenial" panose="02000503040000020004" pitchFamily="2" charset="0"/>
              </a:rPr>
              <a:t>, 2026: </a:t>
            </a:r>
            <a:r>
              <a:rPr lang="en-US" sz="2000" b="0" i="0" u="none" strike="noStrike" baseline="0" dirty="0">
                <a:solidFill>
                  <a:srgbClr val="000000"/>
                </a:solidFill>
                <a:latin typeface="Congenial" panose="02000503040000020004" pitchFamily="2" charset="0"/>
              </a:rPr>
              <a:t>RFP closes at 4 p.m. (EST) </a:t>
            </a:r>
          </a:p>
          <a:p>
            <a:r>
              <a:rPr lang="en-US" sz="2000" b="1" i="0" u="none" strike="noStrike" baseline="0" dirty="0">
                <a:solidFill>
                  <a:schemeClr val="accent1"/>
                </a:solidFill>
                <a:latin typeface="Congenial" panose="02000503040000020004" pitchFamily="2" charset="0"/>
              </a:rPr>
              <a:t>February 25 - March 27, 2026: </a:t>
            </a:r>
            <a:r>
              <a:rPr lang="en-US" sz="2000" b="0" i="0" u="none" strike="noStrike" baseline="0" dirty="0">
                <a:solidFill>
                  <a:srgbClr val="000000"/>
                </a:solidFill>
                <a:latin typeface="Congenial" panose="02000503040000020004" pitchFamily="2" charset="0"/>
              </a:rPr>
              <a:t>Applications evaluated and reviewed</a:t>
            </a:r>
          </a:p>
          <a:p>
            <a:r>
              <a:rPr lang="en-US" sz="2000" b="1" i="0" u="none" strike="noStrike" baseline="0" dirty="0">
                <a:solidFill>
                  <a:schemeClr val="accent1"/>
                </a:solidFill>
                <a:latin typeface="Congenial" panose="02000503040000020004" pitchFamily="2" charset="0"/>
              </a:rPr>
              <a:t>April 7, 2026: </a:t>
            </a:r>
            <a:r>
              <a:rPr lang="en-US" sz="2000" b="0" i="0" u="none" strike="noStrike" baseline="0" dirty="0">
                <a:solidFill>
                  <a:srgbClr val="000000"/>
                </a:solidFill>
                <a:latin typeface="Congenial" panose="02000503040000020004" pitchFamily="2" charset="0"/>
              </a:rPr>
              <a:t>Finalists should be available for in-person interviews </a:t>
            </a:r>
            <a:r>
              <a:rPr lang="en-US" sz="2000" dirty="0">
                <a:solidFill>
                  <a:srgbClr val="000000"/>
                </a:solidFill>
                <a:latin typeface="Congenial" panose="02000503040000020004" pitchFamily="2" charset="0"/>
              </a:rPr>
              <a:t>(if requested) </a:t>
            </a:r>
            <a:r>
              <a:rPr lang="en-US" sz="2000" b="0" i="0" u="none" strike="noStrike" baseline="0" dirty="0">
                <a:solidFill>
                  <a:srgbClr val="000000"/>
                </a:solidFill>
                <a:latin typeface="Congenial" panose="02000503040000020004" pitchFamily="2" charset="0"/>
              </a:rPr>
              <a:t>with the MCMHTF and should be prepared to address any questions or concerns regarding applications </a:t>
            </a:r>
          </a:p>
          <a:p>
            <a:r>
              <a:rPr lang="en-US" sz="2000" b="1" i="0" u="none" strike="noStrike" baseline="0" dirty="0">
                <a:solidFill>
                  <a:schemeClr val="accent1"/>
                </a:solidFill>
                <a:latin typeface="Congenial" panose="02000503040000020004" pitchFamily="2" charset="0"/>
              </a:rPr>
              <a:t>April 20 or May 4, 2026: </a:t>
            </a:r>
            <a:r>
              <a:rPr lang="en-US" sz="2000" b="0" i="0" u="none" strike="noStrike" baseline="0" dirty="0">
                <a:solidFill>
                  <a:srgbClr val="000000"/>
                </a:solidFill>
                <a:latin typeface="Congenial" panose="02000503040000020004" pitchFamily="2" charset="0"/>
              </a:rPr>
              <a:t>Recommendations for funding will be shared at the Commissioners’ meeting </a:t>
            </a:r>
          </a:p>
          <a:p>
            <a:r>
              <a:rPr lang="en-US" sz="2000" b="1" i="0" u="none" strike="noStrike" baseline="0" dirty="0">
                <a:solidFill>
                  <a:schemeClr val="accent1"/>
                </a:solidFill>
                <a:latin typeface="Congenial" panose="02000503040000020004" pitchFamily="2" charset="0"/>
              </a:rPr>
              <a:t>May 2026: </a:t>
            </a:r>
            <a:r>
              <a:rPr lang="en-US" sz="2000" b="0" i="0" u="none" strike="noStrike" baseline="0" dirty="0">
                <a:solidFill>
                  <a:srgbClr val="000000"/>
                </a:solidFill>
                <a:latin typeface="Congenial" panose="02000503040000020004" pitchFamily="2" charset="0"/>
              </a:rPr>
              <a:t>Notices of award sent via email </a:t>
            </a:r>
          </a:p>
          <a:p>
            <a:r>
              <a:rPr lang="en-US" sz="2000" b="1" i="0" u="none" strike="noStrike" baseline="0" dirty="0">
                <a:solidFill>
                  <a:schemeClr val="accent1"/>
                </a:solidFill>
                <a:latin typeface="Congenial" panose="02000503040000020004" pitchFamily="2" charset="0"/>
              </a:rPr>
              <a:t>June or July 2026: </a:t>
            </a:r>
            <a:r>
              <a:rPr lang="en-US" sz="2000" b="0" i="0" u="none" strike="noStrike" baseline="0" dirty="0">
                <a:solidFill>
                  <a:srgbClr val="000000"/>
                </a:solidFill>
                <a:latin typeface="Congenial" panose="02000503040000020004" pitchFamily="2" charset="0"/>
              </a:rPr>
              <a:t>Press release and awardees recognized at a MCMHTF meeting</a:t>
            </a:r>
          </a:p>
          <a:p>
            <a:r>
              <a:rPr lang="en-US" sz="2000" b="1" i="0" u="none" strike="noStrike" baseline="0" dirty="0">
                <a:solidFill>
                  <a:schemeClr val="accent1"/>
                </a:solidFill>
                <a:latin typeface="Congenial" panose="02000503040000020004" pitchFamily="2" charset="0"/>
              </a:rPr>
              <a:t>July 1, 2026-June 30, 2027: </a:t>
            </a:r>
            <a:r>
              <a:rPr lang="en-US" sz="2000" b="0" i="0" u="none" strike="noStrike" baseline="0" dirty="0">
                <a:solidFill>
                  <a:srgbClr val="000000"/>
                </a:solidFill>
                <a:latin typeface="Congenial" panose="02000503040000020004" pitchFamily="2" charset="0"/>
              </a:rPr>
              <a:t>Project period </a:t>
            </a:r>
            <a:endParaRPr lang="en-US" sz="2000" dirty="0">
              <a:latin typeface="Congenial" panose="02000503040000020004" pitchFamily="2" charset="0"/>
            </a:endParaRPr>
          </a:p>
        </p:txBody>
      </p:sp>
    </p:spTree>
    <p:extLst>
      <p:ext uri="{BB962C8B-B14F-4D97-AF65-F5344CB8AC3E}">
        <p14:creationId xmlns:p14="http://schemas.microsoft.com/office/powerpoint/2010/main" val="3277519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
      <a:dk1>
        <a:sysClr val="windowText" lastClr="000000"/>
      </a:dk1>
      <a:lt1>
        <a:sysClr val="window" lastClr="FFFFFF"/>
      </a:lt1>
      <a:dk2>
        <a:srgbClr val="0E2841"/>
      </a:dk2>
      <a:lt2>
        <a:srgbClr val="E8E8E8"/>
      </a:lt2>
      <a:accent1>
        <a:srgbClr val="156082"/>
      </a:accent1>
      <a:accent2>
        <a:srgbClr val="FFFFFF"/>
      </a:accent2>
      <a:accent3>
        <a:srgbClr val="196B24"/>
      </a:accent3>
      <a:accent4>
        <a:srgbClr val="0F9ED5"/>
      </a:accent4>
      <a:accent5>
        <a:srgbClr val="FFFFFF"/>
      </a:accent5>
      <a:accent6>
        <a:srgbClr val="4EA72E"/>
      </a:accent6>
      <a:hlink>
        <a:srgbClr val="467886"/>
      </a:hlink>
      <a:folHlink>
        <a:srgbClr val="FFFFFF"/>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TM02900722[[fn=Ion Boardroom]]</Template>
  <TotalTime>3106</TotalTime>
  <Words>2177</Words>
  <Application>Microsoft Office PowerPoint</Application>
  <PresentationFormat>Widescreen</PresentationFormat>
  <Paragraphs>141</Paragraphs>
  <Slides>23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Arial</vt:lpstr>
      <vt:lpstr>Calibri</vt:lpstr>
      <vt:lpstr>Century Gothic</vt:lpstr>
      <vt:lpstr>Congenial</vt:lpstr>
      <vt:lpstr>Congenial Light</vt:lpstr>
      <vt:lpstr>Raleway</vt:lpstr>
      <vt:lpstr>Wingdings 3</vt:lpstr>
      <vt:lpstr>Ion Boardroom</vt:lpstr>
      <vt:lpstr>REQUEST FOR PROPOSALS:  RFP-MCMHTF-2026 Morgan County – Mooresville Opioid Settlement Grants</vt:lpstr>
      <vt:lpstr>MCMHTF Background</vt:lpstr>
      <vt:lpstr>MCMHTF Oversight </vt:lpstr>
      <vt:lpstr>Disclaimer</vt:lpstr>
      <vt:lpstr>Workgroup Guiding Principles</vt:lpstr>
      <vt:lpstr>Eligibility Requirements</vt:lpstr>
      <vt:lpstr>Submission/Content Requirements</vt:lpstr>
      <vt:lpstr>Letters of Support </vt:lpstr>
      <vt:lpstr>RFP Timeline (*Subject to Change)</vt:lpstr>
      <vt:lpstr>Funding Information</vt:lpstr>
      <vt:lpstr>Scoring</vt:lpstr>
      <vt:lpstr>Scoring</vt:lpstr>
      <vt:lpstr>Scoring</vt:lpstr>
      <vt:lpstr>Scoring</vt:lpstr>
      <vt:lpstr>Scoring</vt:lpstr>
      <vt:lpstr>Action Plan Template</vt:lpstr>
      <vt:lpstr>Budget Template  (Example) </vt:lpstr>
      <vt:lpstr>Budget Template</vt:lpstr>
      <vt:lpstr>Smarter Select</vt:lpstr>
      <vt:lpstr>Smarter Select</vt:lpstr>
      <vt:lpstr>Important Links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Jo McCrady</dc:creator>
  <cp:lastModifiedBy>Allison Merritt</cp:lastModifiedBy>
  <cp:revision>40</cp:revision>
  <cp:lastPrinted>2026-01-12T18:27:10Z</cp:lastPrinted>
  <dcterms:created xsi:type="dcterms:W3CDTF">2024-04-05T14:02:04Z</dcterms:created>
  <dcterms:modified xsi:type="dcterms:W3CDTF">2026-01-15T15:38:53Z</dcterms:modified>
</cp:coreProperties>
</file>